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32"/>
  </p:notesMasterIdLst>
  <p:sldIdLst>
    <p:sldId id="257" r:id="rId4"/>
    <p:sldId id="260" r:id="rId5"/>
    <p:sldId id="261" r:id="rId6"/>
    <p:sldId id="267" r:id="rId7"/>
    <p:sldId id="295" r:id="rId8"/>
    <p:sldId id="268" r:id="rId9"/>
    <p:sldId id="266" r:id="rId10"/>
    <p:sldId id="262" r:id="rId11"/>
    <p:sldId id="293" r:id="rId12"/>
    <p:sldId id="288" r:id="rId13"/>
    <p:sldId id="287" r:id="rId14"/>
    <p:sldId id="290" r:id="rId15"/>
    <p:sldId id="285" r:id="rId16"/>
    <p:sldId id="265" r:id="rId17"/>
    <p:sldId id="283" r:id="rId18"/>
    <p:sldId id="264" r:id="rId19"/>
    <p:sldId id="263" r:id="rId20"/>
    <p:sldId id="284" r:id="rId21"/>
    <p:sldId id="280" r:id="rId22"/>
    <p:sldId id="294" r:id="rId23"/>
    <p:sldId id="277" r:id="rId24"/>
    <p:sldId id="289" r:id="rId25"/>
    <p:sldId id="274" r:id="rId26"/>
    <p:sldId id="271" r:id="rId27"/>
    <p:sldId id="270" r:id="rId28"/>
    <p:sldId id="281" r:id="rId29"/>
    <p:sldId id="291" r:id="rId30"/>
    <p:sldId id="26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366D00"/>
    <a:srgbClr val="366C00"/>
    <a:srgbClr val="306000"/>
    <a:srgbClr val="3D7A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p:cViewPr varScale="1">
        <p:scale>
          <a:sx n="89" d="100"/>
          <a:sy n="89" d="100"/>
        </p:scale>
        <p:origin x="-76" y="-4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B1862-BA24-4565-B265-40CAE8BA255E}" type="doc">
      <dgm:prSet loTypeId="urn:microsoft.com/office/officeart/2005/8/layout/gear1" loCatId="cycle" qsTypeId="urn:microsoft.com/office/officeart/2005/8/quickstyle/simple2" qsCatId="simple" csTypeId="urn:microsoft.com/office/officeart/2005/8/colors/colorful2" csCatId="colorful" phldr="1"/>
      <dgm:spPr/>
      <dgm:t>
        <a:bodyPr/>
        <a:lstStyle/>
        <a:p>
          <a:endParaRPr lang="en-US"/>
        </a:p>
      </dgm:t>
    </dgm:pt>
    <dgm:pt modelId="{528CE07B-CAE6-4F40-ADD2-1159F58FBC4B}">
      <dgm:prSet phldrT="[Text]" custT="1"/>
      <dgm:spPr>
        <a:solidFill>
          <a:schemeClr val="bg2">
            <a:lumMod val="50000"/>
          </a:schemeClr>
        </a:solidFill>
      </dgm:spPr>
      <dgm:t>
        <a:bodyPr/>
        <a:lstStyle/>
        <a:p>
          <a:r>
            <a:rPr lang="en-US" sz="1800" b="1" dirty="0" smtClean="0">
              <a:effectLst>
                <a:outerShdw blurRad="38100" dist="38100" dir="2700000" algn="tl">
                  <a:srgbClr val="000000">
                    <a:alpha val="43137"/>
                  </a:srgbClr>
                </a:outerShdw>
              </a:effectLst>
            </a:rPr>
            <a:t>4 –yr. Colleges and Universities </a:t>
          </a:r>
        </a:p>
        <a:p>
          <a:r>
            <a:rPr lang="en-US" sz="1800" b="1" dirty="0" smtClean="0">
              <a:effectLst>
                <a:outerShdw blurRad="38100" dist="38100" dir="2700000" algn="tl">
                  <a:srgbClr val="000000">
                    <a:alpha val="43137"/>
                  </a:srgbClr>
                </a:outerShdw>
              </a:effectLst>
            </a:rPr>
            <a:t>… </a:t>
          </a:r>
          <a:r>
            <a:rPr lang="en-US" sz="1400" b="1" dirty="0" smtClean="0">
              <a:effectLst>
                <a:outerShdw blurRad="38100" dist="38100" dir="2700000" algn="tl">
                  <a:srgbClr val="000000">
                    <a:alpha val="43137"/>
                  </a:srgbClr>
                </a:outerShdw>
              </a:effectLst>
            </a:rPr>
            <a:t>and beyond   </a:t>
          </a:r>
          <a:endParaRPr lang="en-US" sz="1400" b="1" dirty="0">
            <a:effectLst>
              <a:outerShdw blurRad="38100" dist="38100" dir="2700000" algn="tl">
                <a:srgbClr val="000000">
                  <a:alpha val="43137"/>
                </a:srgbClr>
              </a:outerShdw>
            </a:effectLst>
          </a:endParaRPr>
        </a:p>
      </dgm:t>
    </dgm:pt>
    <dgm:pt modelId="{802138A2-191A-4DAC-B5F5-0F26B1FE151A}" type="parTrans" cxnId="{EAC6B5AB-1CBE-4EA2-B8E3-CAC023B5CBB4}">
      <dgm:prSet/>
      <dgm:spPr/>
      <dgm:t>
        <a:bodyPr/>
        <a:lstStyle/>
        <a:p>
          <a:endParaRPr lang="en-US"/>
        </a:p>
      </dgm:t>
    </dgm:pt>
    <dgm:pt modelId="{0553372B-F967-4BDF-BDD3-1017047E5D87}" type="sibTrans" cxnId="{EAC6B5AB-1CBE-4EA2-B8E3-CAC023B5CBB4}">
      <dgm:prSet/>
      <dgm:spPr>
        <a:solidFill>
          <a:schemeClr val="bg2">
            <a:lumMod val="50000"/>
          </a:schemeClr>
        </a:solidFill>
      </dgm:spPr>
      <dgm:t>
        <a:bodyPr/>
        <a:lstStyle/>
        <a:p>
          <a:endParaRPr lang="en-US"/>
        </a:p>
      </dgm:t>
    </dgm:pt>
    <dgm:pt modelId="{50E1078D-AF62-4A42-A26F-ACA30FE39B24}">
      <dgm:prSet phldrT="[Text]"/>
      <dgm:spPr/>
      <dgm:t>
        <a:bodyPr/>
        <a:lstStyle/>
        <a:p>
          <a:r>
            <a:rPr lang="en-US" b="1" smtClean="0">
              <a:effectLst>
                <a:outerShdw blurRad="38100" dist="38100" dir="2700000" algn="tl">
                  <a:srgbClr val="000000">
                    <a:alpha val="43137"/>
                  </a:srgbClr>
                </a:outerShdw>
              </a:effectLst>
            </a:rPr>
            <a:t>Community Colleges</a:t>
          </a:r>
          <a:endParaRPr lang="en-US" b="1" dirty="0">
            <a:effectLst>
              <a:outerShdw blurRad="38100" dist="38100" dir="2700000" algn="tl">
                <a:srgbClr val="000000">
                  <a:alpha val="43137"/>
                </a:srgbClr>
              </a:outerShdw>
            </a:effectLst>
          </a:endParaRPr>
        </a:p>
      </dgm:t>
    </dgm:pt>
    <dgm:pt modelId="{9C1A0D03-79B5-4890-8647-EFAF668AF7DF}" type="parTrans" cxnId="{0ED4CD85-5895-4FFF-AD28-C2334CF15B7C}">
      <dgm:prSet/>
      <dgm:spPr/>
      <dgm:t>
        <a:bodyPr/>
        <a:lstStyle/>
        <a:p>
          <a:endParaRPr lang="en-US"/>
        </a:p>
      </dgm:t>
    </dgm:pt>
    <dgm:pt modelId="{46D677A0-7B79-4B6B-8379-205B4D964FA7}" type="sibTrans" cxnId="{0ED4CD85-5895-4FFF-AD28-C2334CF15B7C}">
      <dgm:prSet/>
      <dgm:spPr/>
      <dgm:t>
        <a:bodyPr/>
        <a:lstStyle/>
        <a:p>
          <a:endParaRPr lang="en-US"/>
        </a:p>
      </dgm:t>
    </dgm:pt>
    <dgm:pt modelId="{82C7D3D3-1983-4AE1-8C2E-A16CA7244D21}">
      <dgm:prSet phldrT="[Text]" custT="1"/>
      <dgm:spPr>
        <a:gradFill rotWithShape="0">
          <a:gsLst>
            <a:gs pos="0">
              <a:schemeClr val="accent1">
                <a:tint val="66000"/>
                <a:satMod val="160000"/>
              </a:schemeClr>
            </a:gs>
            <a:gs pos="41000">
              <a:schemeClr val="accent1">
                <a:lumMod val="75000"/>
              </a:schemeClr>
            </a:gs>
            <a:gs pos="100000">
              <a:schemeClr val="accent1">
                <a:tint val="23500"/>
                <a:satMod val="160000"/>
              </a:schemeClr>
            </a:gs>
          </a:gsLst>
          <a:lin ang="5400000" scaled="0"/>
        </a:gradFill>
      </dgm:spPr>
      <dgm:t>
        <a:bodyPr/>
        <a:lstStyle/>
        <a:p>
          <a:r>
            <a:rPr lang="en-US" sz="1700" b="1" dirty="0" smtClean="0">
              <a:effectLst>
                <a:outerShdw blurRad="38100" dist="38100" dir="2700000" algn="tl">
                  <a:srgbClr val="000000">
                    <a:alpha val="43137"/>
                  </a:srgbClr>
                </a:outerShdw>
              </a:effectLst>
            </a:rPr>
            <a:t>K-12 </a:t>
          </a:r>
          <a:r>
            <a:rPr lang="en-US" sz="1200" b="1" dirty="0" smtClean="0">
              <a:effectLst>
                <a:outerShdw blurRad="38100" dist="38100" dir="2700000" algn="tl">
                  <a:srgbClr val="000000">
                    <a:alpha val="43137"/>
                  </a:srgbClr>
                </a:outerShdw>
              </a:effectLst>
            </a:rPr>
            <a:t>and</a:t>
          </a:r>
          <a:r>
            <a:rPr lang="en-US" sz="1700" b="1" dirty="0" smtClean="0">
              <a:effectLst>
                <a:outerShdw blurRad="38100" dist="38100" dir="2700000" algn="tl">
                  <a:srgbClr val="000000">
                    <a:alpha val="43137"/>
                  </a:srgbClr>
                </a:outerShdw>
              </a:effectLst>
            </a:rPr>
            <a:t> Career Technical Education</a:t>
          </a:r>
          <a:endParaRPr lang="en-US" sz="1700" b="1" dirty="0">
            <a:effectLst>
              <a:outerShdw blurRad="38100" dist="38100" dir="2700000" algn="tl">
                <a:srgbClr val="000000">
                  <a:alpha val="43137"/>
                </a:srgbClr>
              </a:outerShdw>
            </a:effectLst>
          </a:endParaRPr>
        </a:p>
      </dgm:t>
    </dgm:pt>
    <dgm:pt modelId="{04158747-56BB-4378-9E8C-276DB301A0B0}" type="parTrans" cxnId="{82A31EA2-6EDC-4CE8-87F3-D7F4959E6107}">
      <dgm:prSet/>
      <dgm:spPr/>
      <dgm:t>
        <a:bodyPr/>
        <a:lstStyle/>
        <a:p>
          <a:endParaRPr lang="en-US"/>
        </a:p>
      </dgm:t>
    </dgm:pt>
    <dgm:pt modelId="{1BC8060D-F6F7-4A6E-AB12-626229DA0606}" type="sibTrans" cxnId="{82A31EA2-6EDC-4CE8-87F3-D7F4959E6107}">
      <dgm:prSet/>
      <dgm:spPr>
        <a:solidFill>
          <a:schemeClr val="accent1">
            <a:lumMod val="75000"/>
          </a:schemeClr>
        </a:solidFill>
      </dgm:spPr>
      <dgm:t>
        <a:bodyPr/>
        <a:lstStyle/>
        <a:p>
          <a:endParaRPr lang="en-US"/>
        </a:p>
      </dgm:t>
    </dgm:pt>
    <dgm:pt modelId="{187D2450-88BD-4E83-8A55-C90473BAD376}" type="pres">
      <dgm:prSet presAssocID="{D32B1862-BA24-4565-B265-40CAE8BA255E}" presName="composite" presStyleCnt="0">
        <dgm:presLayoutVars>
          <dgm:chMax val="3"/>
          <dgm:animLvl val="lvl"/>
          <dgm:resizeHandles val="exact"/>
        </dgm:presLayoutVars>
      </dgm:prSet>
      <dgm:spPr/>
      <dgm:t>
        <a:bodyPr/>
        <a:lstStyle/>
        <a:p>
          <a:endParaRPr lang="en-US"/>
        </a:p>
      </dgm:t>
    </dgm:pt>
    <dgm:pt modelId="{CE2B0512-48C3-437A-997E-48A196EF9E68}" type="pres">
      <dgm:prSet presAssocID="{528CE07B-CAE6-4F40-ADD2-1159F58FBC4B}" presName="gear1" presStyleLbl="node1" presStyleIdx="0" presStyleCnt="3" custLinFactNeighborX="-3594" custLinFactNeighborY="634">
        <dgm:presLayoutVars>
          <dgm:chMax val="1"/>
          <dgm:bulletEnabled val="1"/>
        </dgm:presLayoutVars>
      </dgm:prSet>
      <dgm:spPr/>
      <dgm:t>
        <a:bodyPr/>
        <a:lstStyle/>
        <a:p>
          <a:endParaRPr lang="en-US"/>
        </a:p>
      </dgm:t>
    </dgm:pt>
    <dgm:pt modelId="{9B6FC942-6C1F-48F1-AB25-ADECE0BB4152}" type="pres">
      <dgm:prSet presAssocID="{528CE07B-CAE6-4F40-ADD2-1159F58FBC4B}" presName="gear1srcNode" presStyleLbl="node1" presStyleIdx="0" presStyleCnt="3"/>
      <dgm:spPr/>
      <dgm:t>
        <a:bodyPr/>
        <a:lstStyle/>
        <a:p>
          <a:endParaRPr lang="en-US"/>
        </a:p>
      </dgm:t>
    </dgm:pt>
    <dgm:pt modelId="{8BEFF690-734A-4AB5-8185-D0B44D8334F1}" type="pres">
      <dgm:prSet presAssocID="{528CE07B-CAE6-4F40-ADD2-1159F58FBC4B}" presName="gear1dstNode" presStyleLbl="node1" presStyleIdx="0" presStyleCnt="3"/>
      <dgm:spPr/>
      <dgm:t>
        <a:bodyPr/>
        <a:lstStyle/>
        <a:p>
          <a:endParaRPr lang="en-US"/>
        </a:p>
      </dgm:t>
    </dgm:pt>
    <dgm:pt modelId="{4158BB26-098B-4A26-A56D-AB8ACDA7A26A}" type="pres">
      <dgm:prSet presAssocID="{50E1078D-AF62-4A42-A26F-ACA30FE39B24}" presName="gear2" presStyleLbl="node1" presStyleIdx="1" presStyleCnt="3" custLinFactNeighborX="-3430" custLinFactNeighborY="-1512">
        <dgm:presLayoutVars>
          <dgm:chMax val="1"/>
          <dgm:bulletEnabled val="1"/>
        </dgm:presLayoutVars>
      </dgm:prSet>
      <dgm:spPr/>
      <dgm:t>
        <a:bodyPr/>
        <a:lstStyle/>
        <a:p>
          <a:endParaRPr lang="en-US"/>
        </a:p>
      </dgm:t>
    </dgm:pt>
    <dgm:pt modelId="{97C4B700-424C-4198-80FA-00F4C51A8735}" type="pres">
      <dgm:prSet presAssocID="{50E1078D-AF62-4A42-A26F-ACA30FE39B24}" presName="gear2srcNode" presStyleLbl="node1" presStyleIdx="1" presStyleCnt="3"/>
      <dgm:spPr/>
      <dgm:t>
        <a:bodyPr/>
        <a:lstStyle/>
        <a:p>
          <a:endParaRPr lang="en-US"/>
        </a:p>
      </dgm:t>
    </dgm:pt>
    <dgm:pt modelId="{08BC6996-5486-4934-910B-38CC67C199C7}" type="pres">
      <dgm:prSet presAssocID="{50E1078D-AF62-4A42-A26F-ACA30FE39B24}" presName="gear2dstNode" presStyleLbl="node1" presStyleIdx="1" presStyleCnt="3"/>
      <dgm:spPr/>
      <dgm:t>
        <a:bodyPr/>
        <a:lstStyle/>
        <a:p>
          <a:endParaRPr lang="en-US"/>
        </a:p>
      </dgm:t>
    </dgm:pt>
    <dgm:pt modelId="{67BBB7FF-F716-469F-B022-E8996F3D586B}" type="pres">
      <dgm:prSet presAssocID="{82C7D3D3-1983-4AE1-8C2E-A16CA7244D21}" presName="gear3" presStyleLbl="node1" presStyleIdx="2" presStyleCnt="3" custLinFactNeighborX="5669" custLinFactNeighborY="-12112"/>
      <dgm:spPr/>
      <dgm:t>
        <a:bodyPr/>
        <a:lstStyle/>
        <a:p>
          <a:endParaRPr lang="en-US"/>
        </a:p>
      </dgm:t>
    </dgm:pt>
    <dgm:pt modelId="{80A55280-3501-495D-8F95-0A12A0BA376A}" type="pres">
      <dgm:prSet presAssocID="{82C7D3D3-1983-4AE1-8C2E-A16CA7244D21}" presName="gear3tx" presStyleLbl="node1" presStyleIdx="2" presStyleCnt="3">
        <dgm:presLayoutVars>
          <dgm:chMax val="1"/>
          <dgm:bulletEnabled val="1"/>
        </dgm:presLayoutVars>
      </dgm:prSet>
      <dgm:spPr/>
      <dgm:t>
        <a:bodyPr/>
        <a:lstStyle/>
        <a:p>
          <a:endParaRPr lang="en-US"/>
        </a:p>
      </dgm:t>
    </dgm:pt>
    <dgm:pt modelId="{DCF47EFB-4A78-437B-B6B1-F6319045A1A5}" type="pres">
      <dgm:prSet presAssocID="{82C7D3D3-1983-4AE1-8C2E-A16CA7244D21}" presName="gear3srcNode" presStyleLbl="node1" presStyleIdx="2" presStyleCnt="3"/>
      <dgm:spPr/>
      <dgm:t>
        <a:bodyPr/>
        <a:lstStyle/>
        <a:p>
          <a:endParaRPr lang="en-US"/>
        </a:p>
      </dgm:t>
    </dgm:pt>
    <dgm:pt modelId="{3DBC44C3-3659-4A5D-BF7B-66467B4673AC}" type="pres">
      <dgm:prSet presAssocID="{82C7D3D3-1983-4AE1-8C2E-A16CA7244D21}" presName="gear3dstNode" presStyleLbl="node1" presStyleIdx="2" presStyleCnt="3"/>
      <dgm:spPr/>
      <dgm:t>
        <a:bodyPr/>
        <a:lstStyle/>
        <a:p>
          <a:endParaRPr lang="en-US"/>
        </a:p>
      </dgm:t>
    </dgm:pt>
    <dgm:pt modelId="{4DE209D0-331A-40FF-BB11-3F7B911410D6}" type="pres">
      <dgm:prSet presAssocID="{0553372B-F967-4BDF-BDD3-1017047E5D87}" presName="connector1" presStyleLbl="sibTrans2D1" presStyleIdx="0" presStyleCnt="3" custLinFactNeighborX="-3985" custLinFactNeighborY="-3901"/>
      <dgm:spPr/>
      <dgm:t>
        <a:bodyPr/>
        <a:lstStyle/>
        <a:p>
          <a:endParaRPr lang="en-US"/>
        </a:p>
      </dgm:t>
    </dgm:pt>
    <dgm:pt modelId="{FB8C9093-CA4A-4EDA-8C2E-2C1034EC8EB0}" type="pres">
      <dgm:prSet presAssocID="{46D677A0-7B79-4B6B-8379-205B4D964FA7}" presName="connector2" presStyleLbl="sibTrans2D1" presStyleIdx="1" presStyleCnt="3"/>
      <dgm:spPr/>
      <dgm:t>
        <a:bodyPr/>
        <a:lstStyle/>
        <a:p>
          <a:endParaRPr lang="en-US"/>
        </a:p>
      </dgm:t>
    </dgm:pt>
    <dgm:pt modelId="{3E31B534-8934-4555-9802-A36F5FCFD27E}" type="pres">
      <dgm:prSet presAssocID="{1BC8060D-F6F7-4A6E-AB12-626229DA0606}" presName="connector3" presStyleLbl="sibTrans2D1" presStyleIdx="2" presStyleCnt="3" custLinFactNeighborX="7061" custLinFactNeighborY="-4790"/>
      <dgm:spPr/>
      <dgm:t>
        <a:bodyPr/>
        <a:lstStyle/>
        <a:p>
          <a:endParaRPr lang="en-US"/>
        </a:p>
      </dgm:t>
    </dgm:pt>
  </dgm:ptLst>
  <dgm:cxnLst>
    <dgm:cxn modelId="{668812B5-9F7F-41D5-A15D-0A45CD1FCBEF}" type="presOf" srcId="{0553372B-F967-4BDF-BDD3-1017047E5D87}" destId="{4DE209D0-331A-40FF-BB11-3F7B911410D6}" srcOrd="0" destOrd="0" presId="urn:microsoft.com/office/officeart/2005/8/layout/gear1"/>
    <dgm:cxn modelId="{77A1FAA8-5001-49E8-A182-A4CCB86DED6B}" type="presOf" srcId="{50E1078D-AF62-4A42-A26F-ACA30FE39B24}" destId="{08BC6996-5486-4934-910B-38CC67C199C7}" srcOrd="2" destOrd="0" presId="urn:microsoft.com/office/officeart/2005/8/layout/gear1"/>
    <dgm:cxn modelId="{CE93661A-CDB5-48B7-AE18-77258E15FB6B}" type="presOf" srcId="{528CE07B-CAE6-4F40-ADD2-1159F58FBC4B}" destId="{9B6FC942-6C1F-48F1-AB25-ADECE0BB4152}" srcOrd="1" destOrd="0" presId="urn:microsoft.com/office/officeart/2005/8/layout/gear1"/>
    <dgm:cxn modelId="{25748166-8A5D-4AF1-8E45-14F2C25DB93F}" type="presOf" srcId="{528CE07B-CAE6-4F40-ADD2-1159F58FBC4B}" destId="{8BEFF690-734A-4AB5-8185-D0B44D8334F1}" srcOrd="2" destOrd="0" presId="urn:microsoft.com/office/officeart/2005/8/layout/gear1"/>
    <dgm:cxn modelId="{82A31EA2-6EDC-4CE8-87F3-D7F4959E6107}" srcId="{D32B1862-BA24-4565-B265-40CAE8BA255E}" destId="{82C7D3D3-1983-4AE1-8C2E-A16CA7244D21}" srcOrd="2" destOrd="0" parTransId="{04158747-56BB-4378-9E8C-276DB301A0B0}" sibTransId="{1BC8060D-F6F7-4A6E-AB12-626229DA0606}"/>
    <dgm:cxn modelId="{EAC6B5AB-1CBE-4EA2-B8E3-CAC023B5CBB4}" srcId="{D32B1862-BA24-4565-B265-40CAE8BA255E}" destId="{528CE07B-CAE6-4F40-ADD2-1159F58FBC4B}" srcOrd="0" destOrd="0" parTransId="{802138A2-191A-4DAC-B5F5-0F26B1FE151A}" sibTransId="{0553372B-F967-4BDF-BDD3-1017047E5D87}"/>
    <dgm:cxn modelId="{000AE88F-E05F-4377-ADC5-0C37E5944E4A}" type="presOf" srcId="{1BC8060D-F6F7-4A6E-AB12-626229DA0606}" destId="{3E31B534-8934-4555-9802-A36F5FCFD27E}" srcOrd="0" destOrd="0" presId="urn:microsoft.com/office/officeart/2005/8/layout/gear1"/>
    <dgm:cxn modelId="{5E5702B0-6D6F-401B-8645-2A7D72C4A2F1}" type="presOf" srcId="{D32B1862-BA24-4565-B265-40CAE8BA255E}" destId="{187D2450-88BD-4E83-8A55-C90473BAD376}" srcOrd="0" destOrd="0" presId="urn:microsoft.com/office/officeart/2005/8/layout/gear1"/>
    <dgm:cxn modelId="{3686F2ED-7E3A-40A4-AB85-7A82DA22396B}" type="presOf" srcId="{82C7D3D3-1983-4AE1-8C2E-A16CA7244D21}" destId="{DCF47EFB-4A78-437B-B6B1-F6319045A1A5}" srcOrd="2" destOrd="0" presId="urn:microsoft.com/office/officeart/2005/8/layout/gear1"/>
    <dgm:cxn modelId="{98FB76B0-C6E1-41BA-8CA0-A457ACCC28B2}" type="presOf" srcId="{46D677A0-7B79-4B6B-8379-205B4D964FA7}" destId="{FB8C9093-CA4A-4EDA-8C2E-2C1034EC8EB0}" srcOrd="0" destOrd="0" presId="urn:microsoft.com/office/officeart/2005/8/layout/gear1"/>
    <dgm:cxn modelId="{0ED4CD85-5895-4FFF-AD28-C2334CF15B7C}" srcId="{D32B1862-BA24-4565-B265-40CAE8BA255E}" destId="{50E1078D-AF62-4A42-A26F-ACA30FE39B24}" srcOrd="1" destOrd="0" parTransId="{9C1A0D03-79B5-4890-8647-EFAF668AF7DF}" sibTransId="{46D677A0-7B79-4B6B-8379-205B4D964FA7}"/>
    <dgm:cxn modelId="{0D30E86B-6FED-4DBC-87B9-DCD9B44D5802}" type="presOf" srcId="{50E1078D-AF62-4A42-A26F-ACA30FE39B24}" destId="{4158BB26-098B-4A26-A56D-AB8ACDA7A26A}" srcOrd="0" destOrd="0" presId="urn:microsoft.com/office/officeart/2005/8/layout/gear1"/>
    <dgm:cxn modelId="{02247C43-1002-420D-9E7A-1E92311F346C}" type="presOf" srcId="{50E1078D-AF62-4A42-A26F-ACA30FE39B24}" destId="{97C4B700-424C-4198-80FA-00F4C51A8735}" srcOrd="1" destOrd="0" presId="urn:microsoft.com/office/officeart/2005/8/layout/gear1"/>
    <dgm:cxn modelId="{BD1D3F8E-082E-4D3E-8ADE-6966F24002CA}" type="presOf" srcId="{82C7D3D3-1983-4AE1-8C2E-A16CA7244D21}" destId="{3DBC44C3-3659-4A5D-BF7B-66467B4673AC}" srcOrd="3" destOrd="0" presId="urn:microsoft.com/office/officeart/2005/8/layout/gear1"/>
    <dgm:cxn modelId="{4F619ACD-EABD-42F6-98DE-9AED26102864}" type="presOf" srcId="{82C7D3D3-1983-4AE1-8C2E-A16CA7244D21}" destId="{67BBB7FF-F716-469F-B022-E8996F3D586B}" srcOrd="0" destOrd="0" presId="urn:microsoft.com/office/officeart/2005/8/layout/gear1"/>
    <dgm:cxn modelId="{395A7B7D-D4E8-4271-B626-DB8FE8A58E56}" type="presOf" srcId="{528CE07B-CAE6-4F40-ADD2-1159F58FBC4B}" destId="{CE2B0512-48C3-437A-997E-48A196EF9E68}" srcOrd="0" destOrd="0" presId="urn:microsoft.com/office/officeart/2005/8/layout/gear1"/>
    <dgm:cxn modelId="{FB3E3C1E-9913-4CA2-A9A2-F166165FB3AC}" type="presOf" srcId="{82C7D3D3-1983-4AE1-8C2E-A16CA7244D21}" destId="{80A55280-3501-495D-8F95-0A12A0BA376A}" srcOrd="1" destOrd="0" presId="urn:microsoft.com/office/officeart/2005/8/layout/gear1"/>
    <dgm:cxn modelId="{3C7B0992-6532-4348-B0B6-290F3F14E54B}" type="presParOf" srcId="{187D2450-88BD-4E83-8A55-C90473BAD376}" destId="{CE2B0512-48C3-437A-997E-48A196EF9E68}" srcOrd="0" destOrd="0" presId="urn:microsoft.com/office/officeart/2005/8/layout/gear1"/>
    <dgm:cxn modelId="{F7B31E4E-496C-434B-A10C-FBA649E3AFB2}" type="presParOf" srcId="{187D2450-88BD-4E83-8A55-C90473BAD376}" destId="{9B6FC942-6C1F-48F1-AB25-ADECE0BB4152}" srcOrd="1" destOrd="0" presId="urn:microsoft.com/office/officeart/2005/8/layout/gear1"/>
    <dgm:cxn modelId="{21AE60F8-B9D4-4270-BC3A-555ED93D72B0}" type="presParOf" srcId="{187D2450-88BD-4E83-8A55-C90473BAD376}" destId="{8BEFF690-734A-4AB5-8185-D0B44D8334F1}" srcOrd="2" destOrd="0" presId="urn:microsoft.com/office/officeart/2005/8/layout/gear1"/>
    <dgm:cxn modelId="{31634BE5-DC71-4273-8950-F7CC39639696}" type="presParOf" srcId="{187D2450-88BD-4E83-8A55-C90473BAD376}" destId="{4158BB26-098B-4A26-A56D-AB8ACDA7A26A}" srcOrd="3" destOrd="0" presId="urn:microsoft.com/office/officeart/2005/8/layout/gear1"/>
    <dgm:cxn modelId="{8420E61E-0CEE-4F08-9D92-2921E198AA88}" type="presParOf" srcId="{187D2450-88BD-4E83-8A55-C90473BAD376}" destId="{97C4B700-424C-4198-80FA-00F4C51A8735}" srcOrd="4" destOrd="0" presId="urn:microsoft.com/office/officeart/2005/8/layout/gear1"/>
    <dgm:cxn modelId="{D2B80546-0407-475D-B2FA-413DE82FA613}" type="presParOf" srcId="{187D2450-88BD-4E83-8A55-C90473BAD376}" destId="{08BC6996-5486-4934-910B-38CC67C199C7}" srcOrd="5" destOrd="0" presId="urn:microsoft.com/office/officeart/2005/8/layout/gear1"/>
    <dgm:cxn modelId="{7A10AC2F-146C-4BFD-AC31-144411C2705D}" type="presParOf" srcId="{187D2450-88BD-4E83-8A55-C90473BAD376}" destId="{67BBB7FF-F716-469F-B022-E8996F3D586B}" srcOrd="6" destOrd="0" presId="urn:microsoft.com/office/officeart/2005/8/layout/gear1"/>
    <dgm:cxn modelId="{F666F37B-8329-4458-983C-63EB333CBBCD}" type="presParOf" srcId="{187D2450-88BD-4E83-8A55-C90473BAD376}" destId="{80A55280-3501-495D-8F95-0A12A0BA376A}" srcOrd="7" destOrd="0" presId="urn:microsoft.com/office/officeart/2005/8/layout/gear1"/>
    <dgm:cxn modelId="{146623BA-BE91-4331-B93F-48464E429EFE}" type="presParOf" srcId="{187D2450-88BD-4E83-8A55-C90473BAD376}" destId="{DCF47EFB-4A78-437B-B6B1-F6319045A1A5}" srcOrd="8" destOrd="0" presId="urn:microsoft.com/office/officeart/2005/8/layout/gear1"/>
    <dgm:cxn modelId="{E23FF1CD-C3AC-48AA-83E9-4E91B90C56A6}" type="presParOf" srcId="{187D2450-88BD-4E83-8A55-C90473BAD376}" destId="{3DBC44C3-3659-4A5D-BF7B-66467B4673AC}" srcOrd="9" destOrd="0" presId="urn:microsoft.com/office/officeart/2005/8/layout/gear1"/>
    <dgm:cxn modelId="{B19C78DF-41DB-4D1B-AE33-C2F75D419CF8}" type="presParOf" srcId="{187D2450-88BD-4E83-8A55-C90473BAD376}" destId="{4DE209D0-331A-40FF-BB11-3F7B911410D6}" srcOrd="10" destOrd="0" presId="urn:microsoft.com/office/officeart/2005/8/layout/gear1"/>
    <dgm:cxn modelId="{56E9E5BE-2556-4033-A534-C2F5E13D47BA}" type="presParOf" srcId="{187D2450-88BD-4E83-8A55-C90473BAD376}" destId="{FB8C9093-CA4A-4EDA-8C2E-2C1034EC8EB0}" srcOrd="11" destOrd="0" presId="urn:microsoft.com/office/officeart/2005/8/layout/gear1"/>
    <dgm:cxn modelId="{9E44CFA3-6739-438D-9A67-82B559A86EE0}" type="presParOf" srcId="{187D2450-88BD-4E83-8A55-C90473BAD376}" destId="{3E31B534-8934-4555-9802-A36F5FCFD27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69923A-03D0-4805-8AE3-B40588FFEA58}" type="doc">
      <dgm:prSet loTypeId="urn:microsoft.com/office/officeart/2005/8/layout/cycle3" loCatId="cycle" qsTypeId="urn:microsoft.com/office/officeart/2005/8/quickstyle/3d1" qsCatId="3D" csTypeId="urn:microsoft.com/office/officeart/2005/8/colors/colorful1#3" csCatId="colorful" phldr="1"/>
      <dgm:spPr/>
      <dgm:t>
        <a:bodyPr/>
        <a:lstStyle/>
        <a:p>
          <a:endParaRPr lang="en-US"/>
        </a:p>
      </dgm:t>
    </dgm:pt>
    <dgm:pt modelId="{FAECBB87-0824-41E9-A051-D19B0571D6A1}">
      <dgm:prSet phldrT="[Text]"/>
      <dgm:spPr>
        <a:solidFill>
          <a:schemeClr val="accent6">
            <a:lumMod val="75000"/>
          </a:schemeClr>
        </a:solidFill>
      </dgm:spPr>
      <dgm:t>
        <a:bodyPr/>
        <a:lstStyle/>
        <a:p>
          <a:r>
            <a:rPr lang="en-US" dirty="0" smtClean="0"/>
            <a:t> </a:t>
          </a:r>
          <a:r>
            <a:rPr lang="en-US" b="1" dirty="0" smtClean="0">
              <a:effectLst>
                <a:outerShdw blurRad="38100" dist="38100" dir="2700000" algn="tl">
                  <a:srgbClr val="000000">
                    <a:alpha val="43137"/>
                  </a:srgbClr>
                </a:outerShdw>
              </a:effectLst>
            </a:rPr>
            <a:t>Generate a </a:t>
          </a:r>
        </a:p>
        <a:p>
          <a:r>
            <a:rPr lang="en-US" b="1" dirty="0" smtClean="0">
              <a:effectLst>
                <a:outerShdw blurRad="38100" dist="38100" dir="2700000" algn="tl">
                  <a:srgbClr val="000000">
                    <a:alpha val="43137"/>
                  </a:srgbClr>
                </a:outerShdw>
              </a:effectLst>
            </a:rPr>
            <a:t>“Conduit for Excellence”</a:t>
          </a:r>
          <a:endParaRPr lang="en-US" b="1" dirty="0">
            <a:effectLst>
              <a:outerShdw blurRad="38100" dist="38100" dir="2700000" algn="tl">
                <a:srgbClr val="000000">
                  <a:alpha val="43137"/>
                </a:srgbClr>
              </a:outerShdw>
            </a:effectLst>
          </a:endParaRPr>
        </a:p>
      </dgm:t>
    </dgm:pt>
    <dgm:pt modelId="{6FB54104-D6F6-4EF0-8059-88455BF6A638}" type="parTrans" cxnId="{AA1B363C-F4FD-4F39-9A5C-F979F427EE86}">
      <dgm:prSet/>
      <dgm:spPr/>
      <dgm:t>
        <a:bodyPr/>
        <a:lstStyle/>
        <a:p>
          <a:endParaRPr lang="en-US"/>
        </a:p>
      </dgm:t>
    </dgm:pt>
    <dgm:pt modelId="{7AA58DED-36FC-4DB4-84A5-07E0B10B344D}" type="sibTrans" cxnId="{AA1B363C-F4FD-4F39-9A5C-F979F427EE86}">
      <dgm:prSet/>
      <dgm:spPr/>
      <dgm:t>
        <a:bodyPr/>
        <a:lstStyle/>
        <a:p>
          <a:endParaRPr lang="en-US"/>
        </a:p>
      </dgm:t>
    </dgm:pt>
    <dgm:pt modelId="{EF48A5C0-588A-4792-BADF-C39C0885D407}">
      <dgm:prSet phldrT="[Text]">
        <dgm:style>
          <a:lnRef idx="2">
            <a:schemeClr val="accent3">
              <a:shade val="50000"/>
            </a:schemeClr>
          </a:lnRef>
          <a:fillRef idx="1">
            <a:schemeClr val="accent3"/>
          </a:fillRef>
          <a:effectRef idx="0">
            <a:schemeClr val="accent3"/>
          </a:effectRef>
          <a:fontRef idx="minor">
            <a:schemeClr val="lt1"/>
          </a:fontRef>
        </dgm:style>
      </dgm:prSet>
      <dgm:spPr>
        <a:scene3d>
          <a:camera prst="orthographicFront"/>
          <a:lightRig rig="flat" dir="t"/>
        </a:scene3d>
        <a:sp3d>
          <a:bevelT/>
        </a:sp3d>
      </dgm:spPr>
      <dgm:t>
        <a:bodyPr/>
        <a:lstStyle/>
        <a:p>
          <a:r>
            <a:rPr lang="en-US" b="1" dirty="0" smtClean="0">
              <a:effectLst>
                <a:outerShdw blurRad="38100" dist="38100" dir="2700000" algn="tl">
                  <a:srgbClr val="000000">
                    <a:alpha val="43137"/>
                  </a:srgbClr>
                </a:outerShdw>
              </a:effectLst>
            </a:rPr>
            <a:t>Identify and Develop Professional Development Opportunities</a:t>
          </a:r>
          <a:endParaRPr lang="en-US" b="1" dirty="0">
            <a:effectLst>
              <a:outerShdw blurRad="38100" dist="38100" dir="2700000" algn="tl">
                <a:srgbClr val="000000">
                  <a:alpha val="43137"/>
                </a:srgbClr>
              </a:outerShdw>
            </a:effectLst>
          </a:endParaRPr>
        </a:p>
      </dgm:t>
    </dgm:pt>
    <dgm:pt modelId="{D02D1F90-39A7-465F-9619-748C43E38227}" type="parTrans" cxnId="{E8976799-BAE5-4350-B12C-21AF735FDC05}">
      <dgm:prSet/>
      <dgm:spPr/>
      <dgm:t>
        <a:bodyPr/>
        <a:lstStyle/>
        <a:p>
          <a:endParaRPr lang="en-US"/>
        </a:p>
      </dgm:t>
    </dgm:pt>
    <dgm:pt modelId="{B7E6015B-E6D5-441F-A59E-2B4466CEAF1C}" type="sibTrans" cxnId="{E8976799-BAE5-4350-B12C-21AF735FDC05}">
      <dgm:prSet/>
      <dgm:spPr/>
      <dgm:t>
        <a:bodyPr/>
        <a:lstStyle/>
        <a:p>
          <a:endParaRPr lang="en-US"/>
        </a:p>
      </dgm:t>
    </dgm:pt>
    <dgm:pt modelId="{3DAEB3AD-87A9-4D93-A2B2-E808867CC23E}">
      <dgm:prSet/>
      <dgm:spPr>
        <a:solidFill>
          <a:schemeClr val="bg2">
            <a:lumMod val="50000"/>
          </a:schemeClr>
        </a:solidFill>
      </dgm:spPr>
      <dgm:t>
        <a:bodyPr/>
        <a:lstStyle/>
        <a:p>
          <a:r>
            <a:rPr lang="en-US" b="1" dirty="0" smtClean="0">
              <a:effectLst>
                <a:outerShdw blurRad="38100" dist="38100" dir="2700000" algn="tl">
                  <a:srgbClr val="000000">
                    <a:alpha val="43137"/>
                  </a:srgbClr>
                </a:outerShdw>
              </a:effectLst>
            </a:rPr>
            <a:t>Develop the </a:t>
          </a:r>
        </a:p>
        <a:p>
          <a:r>
            <a:rPr lang="en-US" b="1" dirty="0" smtClean="0">
              <a:effectLst>
                <a:outerShdw blurRad="38100" dist="38100" dir="2700000" algn="tl">
                  <a:srgbClr val="000000">
                    <a:alpha val="43137"/>
                  </a:srgbClr>
                </a:outerShdw>
              </a:effectLst>
            </a:rPr>
            <a:t>“Teacher’s Voice”</a:t>
          </a:r>
        </a:p>
      </dgm:t>
    </dgm:pt>
    <dgm:pt modelId="{659B8A51-D640-488B-95AD-0DEFF057859C}" type="parTrans" cxnId="{B9103196-9C1E-4B86-AF7F-87ACE5CFF5D6}">
      <dgm:prSet/>
      <dgm:spPr/>
      <dgm:t>
        <a:bodyPr/>
        <a:lstStyle/>
        <a:p>
          <a:endParaRPr lang="en-US"/>
        </a:p>
      </dgm:t>
    </dgm:pt>
    <dgm:pt modelId="{F7232618-0899-41AF-9B74-C35C83FD99C0}" type="sibTrans" cxnId="{B9103196-9C1E-4B86-AF7F-87ACE5CFF5D6}">
      <dgm:prSet/>
      <dgm:spPr/>
      <dgm:t>
        <a:bodyPr/>
        <a:lstStyle/>
        <a:p>
          <a:endParaRPr lang="en-US"/>
        </a:p>
      </dgm:t>
    </dgm:pt>
    <dgm:pt modelId="{E48A966B-F863-4828-9754-94716B914D13}">
      <dgm:prSet phldrT="[Text]"/>
      <dgm:spPr>
        <a:solidFill>
          <a:schemeClr val="accent3">
            <a:lumMod val="50000"/>
          </a:schemeClr>
        </a:solidFill>
      </dgm:spPr>
      <dgm:t>
        <a:bodyPr/>
        <a:lstStyle/>
        <a:p>
          <a:r>
            <a:rPr lang="en-US" b="1" dirty="0" smtClean="0">
              <a:effectLst>
                <a:outerShdw blurRad="38100" dist="38100" dir="2700000" algn="tl">
                  <a:srgbClr val="000000">
                    <a:alpha val="43137"/>
                  </a:srgbClr>
                </a:outerShdw>
              </a:effectLst>
            </a:rPr>
            <a:t>Expand the </a:t>
          </a:r>
        </a:p>
        <a:p>
          <a:r>
            <a:rPr lang="en-US" b="1" dirty="0" smtClean="0">
              <a:effectLst>
                <a:outerShdw blurRad="38100" dist="38100" dir="2700000" algn="tl">
                  <a:srgbClr val="000000">
                    <a:alpha val="43137"/>
                  </a:srgbClr>
                </a:outerShdw>
              </a:effectLst>
            </a:rPr>
            <a:t>Teacher’s Knowledge Base</a:t>
          </a:r>
        </a:p>
        <a:p>
          <a:r>
            <a:rPr lang="en-US" b="1" dirty="0" smtClean="0">
              <a:effectLst>
                <a:outerShdw blurRad="38100" dist="38100" dir="2700000" algn="tl">
                  <a:srgbClr val="000000">
                    <a:alpha val="43137"/>
                  </a:srgbClr>
                </a:outerShdw>
              </a:effectLst>
            </a:rPr>
            <a:t>Content – Policy-Practice</a:t>
          </a:r>
          <a:endParaRPr lang="en-US" b="1" dirty="0">
            <a:effectLst>
              <a:outerShdw blurRad="38100" dist="38100" dir="2700000" algn="tl">
                <a:srgbClr val="000000">
                  <a:alpha val="43137"/>
                </a:srgbClr>
              </a:outerShdw>
            </a:effectLst>
          </a:endParaRPr>
        </a:p>
      </dgm:t>
    </dgm:pt>
    <dgm:pt modelId="{D5F7F1B8-581E-41D4-A23B-2147A0059E39}" type="parTrans" cxnId="{F4072667-E0C5-4921-9B9F-8334F5F04A6E}">
      <dgm:prSet/>
      <dgm:spPr/>
      <dgm:t>
        <a:bodyPr/>
        <a:lstStyle/>
        <a:p>
          <a:endParaRPr lang="en-US"/>
        </a:p>
      </dgm:t>
    </dgm:pt>
    <dgm:pt modelId="{E7B0F931-A31F-41CB-BA4D-81DC3E52F38F}" type="sibTrans" cxnId="{F4072667-E0C5-4921-9B9F-8334F5F04A6E}">
      <dgm:prSet/>
      <dgm:spPr/>
      <dgm:t>
        <a:bodyPr/>
        <a:lstStyle/>
        <a:p>
          <a:endParaRPr lang="en-US"/>
        </a:p>
      </dgm:t>
    </dgm:pt>
    <dgm:pt modelId="{8D074B6B-C4A6-4DD9-A25B-94F2251B9294}">
      <dgm:prSet phldrT="[Text]"/>
      <dgm:spPr>
        <a:solidFill>
          <a:schemeClr val="accent2">
            <a:lumMod val="75000"/>
          </a:schemeClr>
        </a:solidFill>
      </dgm:spPr>
      <dgm:t>
        <a:bodyPr/>
        <a:lstStyle/>
        <a:p>
          <a:r>
            <a:rPr lang="en-US" b="1" dirty="0" smtClean="0">
              <a:effectLst>
                <a:outerShdw blurRad="38100" dist="38100" dir="2700000" algn="tl">
                  <a:srgbClr val="000000">
                    <a:alpha val="43137"/>
                  </a:srgbClr>
                </a:outerShdw>
              </a:effectLst>
            </a:rPr>
            <a:t>Collaborate with Industry</a:t>
          </a:r>
          <a:endParaRPr lang="en-US" b="1" dirty="0">
            <a:effectLst>
              <a:outerShdw blurRad="38100" dist="38100" dir="2700000" algn="tl">
                <a:srgbClr val="000000">
                  <a:alpha val="43137"/>
                </a:srgbClr>
              </a:outerShdw>
            </a:effectLst>
          </a:endParaRPr>
        </a:p>
      </dgm:t>
    </dgm:pt>
    <dgm:pt modelId="{F42D0609-7E06-424A-B905-8DAE404C0C8A}" type="parTrans" cxnId="{428FDE3E-81AA-446E-B843-A12D993B578F}">
      <dgm:prSet/>
      <dgm:spPr/>
      <dgm:t>
        <a:bodyPr/>
        <a:lstStyle/>
        <a:p>
          <a:endParaRPr lang="en-US"/>
        </a:p>
      </dgm:t>
    </dgm:pt>
    <dgm:pt modelId="{57D0D071-54E5-441A-9485-1A9813FAF487}" type="sibTrans" cxnId="{428FDE3E-81AA-446E-B843-A12D993B578F}">
      <dgm:prSet/>
      <dgm:spPr/>
      <dgm:t>
        <a:bodyPr/>
        <a:lstStyle/>
        <a:p>
          <a:endParaRPr lang="en-US"/>
        </a:p>
      </dgm:t>
    </dgm:pt>
    <dgm:pt modelId="{A659C011-1376-47C5-9389-9640194D5D3A}">
      <dgm:prSet/>
      <dgm:spPr>
        <a:solidFill>
          <a:schemeClr val="tx2"/>
        </a:solidFill>
      </dgm:spPr>
      <dgm:t>
        <a:bodyPr/>
        <a:lstStyle/>
        <a:p>
          <a:r>
            <a:rPr lang="en-US" b="1" dirty="0" smtClean="0">
              <a:solidFill>
                <a:schemeClr val="bg1"/>
              </a:solidFill>
              <a:effectLst>
                <a:outerShdw blurRad="38100" dist="38100" dir="2700000" algn="tl">
                  <a:srgbClr val="000000">
                    <a:alpha val="43137"/>
                  </a:srgbClr>
                </a:outerShdw>
              </a:effectLst>
            </a:rPr>
            <a:t>Develop Professional Standards for Master STEM Educators and Membership</a:t>
          </a:r>
          <a:endParaRPr lang="en-US" b="1" dirty="0">
            <a:solidFill>
              <a:schemeClr val="bg1"/>
            </a:solidFill>
            <a:effectLst>
              <a:outerShdw blurRad="38100" dist="38100" dir="2700000" algn="tl">
                <a:srgbClr val="000000">
                  <a:alpha val="43137"/>
                </a:srgbClr>
              </a:outerShdw>
            </a:effectLst>
          </a:endParaRPr>
        </a:p>
      </dgm:t>
    </dgm:pt>
    <dgm:pt modelId="{CFEE3A32-C68A-4070-8005-930761292A65}" type="sibTrans" cxnId="{981DA953-95E1-45A1-935B-35B5C970C1CC}">
      <dgm:prSet/>
      <dgm:spPr>
        <a:solidFill>
          <a:schemeClr val="bg2">
            <a:lumMod val="75000"/>
          </a:schemeClr>
        </a:solidFill>
      </dgm:spPr>
      <dgm:t>
        <a:bodyPr/>
        <a:lstStyle/>
        <a:p>
          <a:endParaRPr lang="en-US"/>
        </a:p>
      </dgm:t>
    </dgm:pt>
    <dgm:pt modelId="{7AF4E961-961E-45F6-9D6A-4671B1BCC1E0}" type="parTrans" cxnId="{981DA953-95E1-45A1-935B-35B5C970C1CC}">
      <dgm:prSet/>
      <dgm:spPr/>
      <dgm:t>
        <a:bodyPr/>
        <a:lstStyle/>
        <a:p>
          <a:endParaRPr lang="en-US"/>
        </a:p>
      </dgm:t>
    </dgm:pt>
    <dgm:pt modelId="{ADC20836-A51F-4327-A5A4-22BD16E88E79}">
      <dgm:prSet/>
      <dgm:spPr>
        <a:solidFill>
          <a:schemeClr val="bg2">
            <a:lumMod val="25000"/>
          </a:schemeClr>
        </a:solidFill>
      </dgm:spPr>
      <dgm:t>
        <a:bodyPr/>
        <a:lstStyle/>
        <a:p>
          <a:r>
            <a:rPr lang="en-US" b="1" dirty="0" smtClean="0">
              <a:effectLst>
                <a:outerShdw blurRad="38100" dist="38100" dir="2700000" algn="tl">
                  <a:srgbClr val="000000">
                    <a:alpha val="43137"/>
                  </a:srgbClr>
                </a:outerShdw>
              </a:effectLst>
            </a:rPr>
            <a:t>Implement the</a:t>
          </a:r>
        </a:p>
        <a:p>
          <a:r>
            <a:rPr lang="en-US" b="1" dirty="0" smtClean="0">
              <a:effectLst>
                <a:outerShdw blurRad="38100" dist="38100" dir="2700000" algn="tl">
                  <a:srgbClr val="000000">
                    <a:alpha val="43137"/>
                  </a:srgbClr>
                </a:outerShdw>
              </a:effectLst>
            </a:rPr>
            <a:t> “Teacher to Teacher Initiative”</a:t>
          </a:r>
        </a:p>
      </dgm:t>
    </dgm:pt>
    <dgm:pt modelId="{ECA938C1-827C-4B4C-9A54-FDDB8E2364F6}" type="parTrans" cxnId="{86021E4F-9200-42F8-90DC-F1CBD4DF109E}">
      <dgm:prSet/>
      <dgm:spPr/>
      <dgm:t>
        <a:bodyPr/>
        <a:lstStyle/>
        <a:p>
          <a:endParaRPr lang="en-US"/>
        </a:p>
      </dgm:t>
    </dgm:pt>
    <dgm:pt modelId="{47685510-9E50-46DD-98A5-10B781578CB1}" type="sibTrans" cxnId="{86021E4F-9200-42F8-90DC-F1CBD4DF109E}">
      <dgm:prSet/>
      <dgm:spPr/>
      <dgm:t>
        <a:bodyPr/>
        <a:lstStyle/>
        <a:p>
          <a:endParaRPr lang="en-US"/>
        </a:p>
      </dgm:t>
    </dgm:pt>
    <dgm:pt modelId="{0BDD168C-31ED-4CD3-AC2D-AA0B85FA3D7B}">
      <dgm:prSet phldrT="[Text]"/>
      <dgm:spPr>
        <a:solidFill>
          <a:srgbClr val="C00000"/>
        </a:solidFill>
      </dgm:spPr>
      <dgm:t>
        <a:bodyPr/>
        <a:lstStyle/>
        <a:p>
          <a:r>
            <a:rPr lang="en-US" b="1" dirty="0" smtClean="0">
              <a:effectLst>
                <a:outerShdw blurRad="38100" dist="38100" dir="2700000" algn="tl">
                  <a:srgbClr val="000000">
                    <a:alpha val="43137"/>
                  </a:srgbClr>
                </a:outerShdw>
              </a:effectLst>
            </a:rPr>
            <a:t>Collaborate with Educational and Professional Organizations</a:t>
          </a:r>
          <a:endParaRPr lang="en-US" b="1" dirty="0">
            <a:effectLst>
              <a:outerShdw blurRad="38100" dist="38100" dir="2700000" algn="tl">
                <a:srgbClr val="000000">
                  <a:alpha val="43137"/>
                </a:srgbClr>
              </a:outerShdw>
            </a:effectLst>
          </a:endParaRPr>
        </a:p>
      </dgm:t>
    </dgm:pt>
    <dgm:pt modelId="{4816DD8A-4736-44F0-B9B1-A5DC91E1951D}" type="sibTrans" cxnId="{945CB764-0A2B-418A-B492-9D2077DAB284}">
      <dgm:prSet/>
      <dgm:spPr/>
      <dgm:t>
        <a:bodyPr/>
        <a:lstStyle/>
        <a:p>
          <a:endParaRPr lang="en-US"/>
        </a:p>
      </dgm:t>
    </dgm:pt>
    <dgm:pt modelId="{27086DE1-9787-46C2-A4E5-69E3B7C9F338}" type="parTrans" cxnId="{945CB764-0A2B-418A-B492-9D2077DAB284}">
      <dgm:prSet/>
      <dgm:spPr/>
      <dgm:t>
        <a:bodyPr/>
        <a:lstStyle/>
        <a:p>
          <a:endParaRPr lang="en-US"/>
        </a:p>
      </dgm:t>
    </dgm:pt>
    <dgm:pt modelId="{68B92371-09FB-4083-8046-13995E4CBABE}" type="pres">
      <dgm:prSet presAssocID="{ED69923A-03D0-4805-8AE3-B40588FFEA58}" presName="Name0" presStyleCnt="0">
        <dgm:presLayoutVars>
          <dgm:dir/>
          <dgm:resizeHandles val="exact"/>
        </dgm:presLayoutVars>
      </dgm:prSet>
      <dgm:spPr/>
      <dgm:t>
        <a:bodyPr/>
        <a:lstStyle/>
        <a:p>
          <a:endParaRPr lang="en-US"/>
        </a:p>
      </dgm:t>
    </dgm:pt>
    <dgm:pt modelId="{F1FECB28-17F9-4AC3-9056-7ED84554809A}" type="pres">
      <dgm:prSet presAssocID="{ED69923A-03D0-4805-8AE3-B40588FFEA58}" presName="cycle" presStyleCnt="0"/>
      <dgm:spPr/>
      <dgm:t>
        <a:bodyPr/>
        <a:lstStyle/>
        <a:p>
          <a:endParaRPr lang="en-US"/>
        </a:p>
      </dgm:t>
    </dgm:pt>
    <dgm:pt modelId="{650039B0-92A6-47BA-9EA3-DF6B6BC3549C}" type="pres">
      <dgm:prSet presAssocID="{A659C011-1376-47C5-9389-9640194D5D3A}" presName="nodeFirstNode" presStyleLbl="node1" presStyleIdx="0" presStyleCnt="8" custRadScaleRad="93374" custRadScaleInc="2781">
        <dgm:presLayoutVars>
          <dgm:bulletEnabled val="1"/>
        </dgm:presLayoutVars>
      </dgm:prSet>
      <dgm:spPr/>
      <dgm:t>
        <a:bodyPr/>
        <a:lstStyle/>
        <a:p>
          <a:endParaRPr lang="en-US"/>
        </a:p>
      </dgm:t>
    </dgm:pt>
    <dgm:pt modelId="{763FC671-F1A4-4462-B1C7-5DC2DD5A6EDC}" type="pres">
      <dgm:prSet presAssocID="{CFEE3A32-C68A-4070-8005-930761292A65}" presName="sibTransFirstNode" presStyleLbl="bgShp" presStyleIdx="0" presStyleCnt="1" custLinFactNeighborX="553" custLinFactNeighborY="-843"/>
      <dgm:spPr/>
      <dgm:t>
        <a:bodyPr/>
        <a:lstStyle/>
        <a:p>
          <a:endParaRPr lang="en-US"/>
        </a:p>
      </dgm:t>
    </dgm:pt>
    <dgm:pt modelId="{98987B80-BF08-4CEA-A533-1658E1274C83}" type="pres">
      <dgm:prSet presAssocID="{0BDD168C-31ED-4CD3-AC2D-AA0B85FA3D7B}" presName="nodeFollowingNodes" presStyleLbl="node1" presStyleIdx="1" presStyleCnt="8" custRadScaleRad="113406" custRadScaleInc="-425488">
        <dgm:presLayoutVars>
          <dgm:bulletEnabled val="1"/>
        </dgm:presLayoutVars>
      </dgm:prSet>
      <dgm:spPr/>
      <dgm:t>
        <a:bodyPr/>
        <a:lstStyle/>
        <a:p>
          <a:endParaRPr lang="en-US"/>
        </a:p>
      </dgm:t>
    </dgm:pt>
    <dgm:pt modelId="{F4126CF5-8CEA-4887-9302-B7065B1E4333}" type="pres">
      <dgm:prSet presAssocID="{3DAEB3AD-87A9-4D93-A2B2-E808867CC23E}" presName="nodeFollowingNodes" presStyleLbl="node1" presStyleIdx="2" presStyleCnt="8" custRadScaleRad="119211" custRadScaleInc="83125">
        <dgm:presLayoutVars>
          <dgm:bulletEnabled val="1"/>
        </dgm:presLayoutVars>
      </dgm:prSet>
      <dgm:spPr/>
      <dgm:t>
        <a:bodyPr/>
        <a:lstStyle/>
        <a:p>
          <a:endParaRPr lang="en-US"/>
        </a:p>
      </dgm:t>
    </dgm:pt>
    <dgm:pt modelId="{7EFC90BF-B450-41EC-9857-7B734BDEA00E}" type="pres">
      <dgm:prSet presAssocID="{FAECBB87-0824-41E9-A051-D19B0571D6A1}" presName="nodeFollowingNodes" presStyleLbl="node1" presStyleIdx="3" presStyleCnt="8" custRadScaleRad="108475" custRadScaleInc="429154">
        <dgm:presLayoutVars>
          <dgm:bulletEnabled val="1"/>
        </dgm:presLayoutVars>
      </dgm:prSet>
      <dgm:spPr/>
      <dgm:t>
        <a:bodyPr/>
        <a:lstStyle/>
        <a:p>
          <a:endParaRPr lang="en-US"/>
        </a:p>
      </dgm:t>
    </dgm:pt>
    <dgm:pt modelId="{C14EC2D6-6BD0-4BB5-A347-3AFC9F67480A}" type="pres">
      <dgm:prSet presAssocID="{EF48A5C0-588A-4792-BADF-C39C0885D407}" presName="nodeFollowingNodes" presStyleLbl="node1" presStyleIdx="4" presStyleCnt="8" custRadScaleRad="108687" custRadScaleInc="-307368">
        <dgm:presLayoutVars>
          <dgm:bulletEnabled val="1"/>
        </dgm:presLayoutVars>
      </dgm:prSet>
      <dgm:spPr/>
      <dgm:t>
        <a:bodyPr/>
        <a:lstStyle/>
        <a:p>
          <a:endParaRPr lang="en-US"/>
        </a:p>
      </dgm:t>
    </dgm:pt>
    <dgm:pt modelId="{0F2D83B0-1EC1-4800-9983-9682054D9274}" type="pres">
      <dgm:prSet presAssocID="{E48A966B-F863-4828-9754-94716B914D13}" presName="nodeFollowingNodes" presStyleLbl="node1" presStyleIdx="5" presStyleCnt="8" custRadScaleRad="111123" custRadScaleInc="-331060">
        <dgm:presLayoutVars>
          <dgm:bulletEnabled val="1"/>
        </dgm:presLayoutVars>
      </dgm:prSet>
      <dgm:spPr/>
      <dgm:t>
        <a:bodyPr/>
        <a:lstStyle/>
        <a:p>
          <a:endParaRPr lang="en-US"/>
        </a:p>
      </dgm:t>
    </dgm:pt>
    <dgm:pt modelId="{FC38CDC1-6A46-4B7F-84EC-95DEA3033048}" type="pres">
      <dgm:prSet presAssocID="{8D074B6B-C4A6-4DD9-A25B-94F2251B9294}" presName="nodeFollowingNodes" presStyleLbl="node1" presStyleIdx="6" presStyleCnt="8" custRadScaleRad="106089" custRadScaleInc="-6746">
        <dgm:presLayoutVars>
          <dgm:bulletEnabled val="1"/>
        </dgm:presLayoutVars>
      </dgm:prSet>
      <dgm:spPr/>
      <dgm:t>
        <a:bodyPr/>
        <a:lstStyle/>
        <a:p>
          <a:endParaRPr lang="en-US"/>
        </a:p>
      </dgm:t>
    </dgm:pt>
    <dgm:pt modelId="{4CDE4C3C-7956-4865-B1F3-DAD3F6BEA4C5}" type="pres">
      <dgm:prSet presAssocID="{ADC20836-A51F-4327-A5A4-22BD16E88E79}" presName="nodeFollowingNodes" presStyleLbl="node1" presStyleIdx="7" presStyleCnt="8" custScaleY="103367" custRadScaleRad="102822" custRadScaleInc="-344522">
        <dgm:presLayoutVars>
          <dgm:bulletEnabled val="1"/>
        </dgm:presLayoutVars>
      </dgm:prSet>
      <dgm:spPr/>
      <dgm:t>
        <a:bodyPr/>
        <a:lstStyle/>
        <a:p>
          <a:endParaRPr lang="en-US"/>
        </a:p>
      </dgm:t>
    </dgm:pt>
  </dgm:ptLst>
  <dgm:cxnLst>
    <dgm:cxn modelId="{6543D18D-AECA-4DBE-AAD6-656E8207AB34}" type="presOf" srcId="{ED69923A-03D0-4805-8AE3-B40588FFEA58}" destId="{68B92371-09FB-4083-8046-13995E4CBABE}" srcOrd="0" destOrd="0" presId="urn:microsoft.com/office/officeart/2005/8/layout/cycle3"/>
    <dgm:cxn modelId="{90112D0D-A6EA-4A6E-A2EC-8E50212C7D16}" type="presOf" srcId="{CFEE3A32-C68A-4070-8005-930761292A65}" destId="{763FC671-F1A4-4462-B1C7-5DC2DD5A6EDC}" srcOrd="0" destOrd="0" presId="urn:microsoft.com/office/officeart/2005/8/layout/cycle3"/>
    <dgm:cxn modelId="{23A4F16E-E912-4272-A541-EA52F9160393}" type="presOf" srcId="{3DAEB3AD-87A9-4D93-A2B2-E808867CC23E}" destId="{F4126CF5-8CEA-4887-9302-B7065B1E4333}" srcOrd="0" destOrd="0" presId="urn:microsoft.com/office/officeart/2005/8/layout/cycle3"/>
    <dgm:cxn modelId="{0A3347ED-C369-406C-836C-9D7909E29D33}" type="presOf" srcId="{A659C011-1376-47C5-9389-9640194D5D3A}" destId="{650039B0-92A6-47BA-9EA3-DF6B6BC3549C}" srcOrd="0" destOrd="0" presId="urn:microsoft.com/office/officeart/2005/8/layout/cycle3"/>
    <dgm:cxn modelId="{428FDE3E-81AA-446E-B843-A12D993B578F}" srcId="{ED69923A-03D0-4805-8AE3-B40588FFEA58}" destId="{8D074B6B-C4A6-4DD9-A25B-94F2251B9294}" srcOrd="6" destOrd="0" parTransId="{F42D0609-7E06-424A-B905-8DAE404C0C8A}" sibTransId="{57D0D071-54E5-441A-9485-1A9813FAF487}"/>
    <dgm:cxn modelId="{B9103196-9C1E-4B86-AF7F-87ACE5CFF5D6}" srcId="{ED69923A-03D0-4805-8AE3-B40588FFEA58}" destId="{3DAEB3AD-87A9-4D93-A2B2-E808867CC23E}" srcOrd="2" destOrd="0" parTransId="{659B8A51-D640-488B-95AD-0DEFF057859C}" sibTransId="{F7232618-0899-41AF-9B74-C35C83FD99C0}"/>
    <dgm:cxn modelId="{56913DCC-809B-4C24-874D-385B25E64295}" type="presOf" srcId="{0BDD168C-31ED-4CD3-AC2D-AA0B85FA3D7B}" destId="{98987B80-BF08-4CEA-A533-1658E1274C83}" srcOrd="0" destOrd="0" presId="urn:microsoft.com/office/officeart/2005/8/layout/cycle3"/>
    <dgm:cxn modelId="{91F2827E-DFE2-4120-81C8-355D1FCD6D2B}" type="presOf" srcId="{EF48A5C0-588A-4792-BADF-C39C0885D407}" destId="{C14EC2D6-6BD0-4BB5-A347-3AFC9F67480A}" srcOrd="0" destOrd="0" presId="urn:microsoft.com/office/officeart/2005/8/layout/cycle3"/>
    <dgm:cxn modelId="{32685E13-E464-4F14-9D69-875C9B156DA8}" type="presOf" srcId="{8D074B6B-C4A6-4DD9-A25B-94F2251B9294}" destId="{FC38CDC1-6A46-4B7F-84EC-95DEA3033048}" srcOrd="0" destOrd="0" presId="urn:microsoft.com/office/officeart/2005/8/layout/cycle3"/>
    <dgm:cxn modelId="{981DA953-95E1-45A1-935B-35B5C970C1CC}" srcId="{ED69923A-03D0-4805-8AE3-B40588FFEA58}" destId="{A659C011-1376-47C5-9389-9640194D5D3A}" srcOrd="0" destOrd="0" parTransId="{7AF4E961-961E-45F6-9D6A-4671B1BCC1E0}" sibTransId="{CFEE3A32-C68A-4070-8005-930761292A65}"/>
    <dgm:cxn modelId="{E8976799-BAE5-4350-B12C-21AF735FDC05}" srcId="{ED69923A-03D0-4805-8AE3-B40588FFEA58}" destId="{EF48A5C0-588A-4792-BADF-C39C0885D407}" srcOrd="4" destOrd="0" parTransId="{D02D1F90-39A7-465F-9619-748C43E38227}" sibTransId="{B7E6015B-E6D5-441F-A59E-2B4466CEAF1C}"/>
    <dgm:cxn modelId="{86021E4F-9200-42F8-90DC-F1CBD4DF109E}" srcId="{ED69923A-03D0-4805-8AE3-B40588FFEA58}" destId="{ADC20836-A51F-4327-A5A4-22BD16E88E79}" srcOrd="7" destOrd="0" parTransId="{ECA938C1-827C-4B4C-9A54-FDDB8E2364F6}" sibTransId="{47685510-9E50-46DD-98A5-10B781578CB1}"/>
    <dgm:cxn modelId="{AA1B363C-F4FD-4F39-9A5C-F979F427EE86}" srcId="{ED69923A-03D0-4805-8AE3-B40588FFEA58}" destId="{FAECBB87-0824-41E9-A051-D19B0571D6A1}" srcOrd="3" destOrd="0" parTransId="{6FB54104-D6F6-4EF0-8059-88455BF6A638}" sibTransId="{7AA58DED-36FC-4DB4-84A5-07E0B10B344D}"/>
    <dgm:cxn modelId="{36F73895-BCEE-432D-A680-18537DE73426}" type="presOf" srcId="{ADC20836-A51F-4327-A5A4-22BD16E88E79}" destId="{4CDE4C3C-7956-4865-B1F3-DAD3F6BEA4C5}" srcOrd="0" destOrd="0" presId="urn:microsoft.com/office/officeart/2005/8/layout/cycle3"/>
    <dgm:cxn modelId="{945CB764-0A2B-418A-B492-9D2077DAB284}" srcId="{ED69923A-03D0-4805-8AE3-B40588FFEA58}" destId="{0BDD168C-31ED-4CD3-AC2D-AA0B85FA3D7B}" srcOrd="1" destOrd="0" parTransId="{27086DE1-9787-46C2-A4E5-69E3B7C9F338}" sibTransId="{4816DD8A-4736-44F0-B9B1-A5DC91E1951D}"/>
    <dgm:cxn modelId="{F4072667-E0C5-4921-9B9F-8334F5F04A6E}" srcId="{ED69923A-03D0-4805-8AE3-B40588FFEA58}" destId="{E48A966B-F863-4828-9754-94716B914D13}" srcOrd="5" destOrd="0" parTransId="{D5F7F1B8-581E-41D4-A23B-2147A0059E39}" sibTransId="{E7B0F931-A31F-41CB-BA4D-81DC3E52F38F}"/>
    <dgm:cxn modelId="{96363433-6E6C-4333-B26A-5E84295297CC}" type="presOf" srcId="{FAECBB87-0824-41E9-A051-D19B0571D6A1}" destId="{7EFC90BF-B450-41EC-9857-7B734BDEA00E}" srcOrd="0" destOrd="0" presId="urn:microsoft.com/office/officeart/2005/8/layout/cycle3"/>
    <dgm:cxn modelId="{AEE3F9A4-F98A-4C3C-97B1-2C300D7B80C2}" type="presOf" srcId="{E48A966B-F863-4828-9754-94716B914D13}" destId="{0F2D83B0-1EC1-4800-9983-9682054D9274}" srcOrd="0" destOrd="0" presId="urn:microsoft.com/office/officeart/2005/8/layout/cycle3"/>
    <dgm:cxn modelId="{8B6D7C35-9550-4EFA-8402-33A28FC5EB92}" type="presParOf" srcId="{68B92371-09FB-4083-8046-13995E4CBABE}" destId="{F1FECB28-17F9-4AC3-9056-7ED84554809A}" srcOrd="0" destOrd="0" presId="urn:microsoft.com/office/officeart/2005/8/layout/cycle3"/>
    <dgm:cxn modelId="{43A218C5-0D25-4333-B37F-818C256F2C29}" type="presParOf" srcId="{F1FECB28-17F9-4AC3-9056-7ED84554809A}" destId="{650039B0-92A6-47BA-9EA3-DF6B6BC3549C}" srcOrd="0" destOrd="0" presId="urn:microsoft.com/office/officeart/2005/8/layout/cycle3"/>
    <dgm:cxn modelId="{550DFD68-4DCC-4072-8B51-1A049937258D}" type="presParOf" srcId="{F1FECB28-17F9-4AC3-9056-7ED84554809A}" destId="{763FC671-F1A4-4462-B1C7-5DC2DD5A6EDC}" srcOrd="1" destOrd="0" presId="urn:microsoft.com/office/officeart/2005/8/layout/cycle3"/>
    <dgm:cxn modelId="{8E2BC76F-DB3D-42BC-A76E-C7DA92F596DC}" type="presParOf" srcId="{F1FECB28-17F9-4AC3-9056-7ED84554809A}" destId="{98987B80-BF08-4CEA-A533-1658E1274C83}" srcOrd="2" destOrd="0" presId="urn:microsoft.com/office/officeart/2005/8/layout/cycle3"/>
    <dgm:cxn modelId="{8209B7FD-B1A3-40A9-8B64-99DAD046A659}" type="presParOf" srcId="{F1FECB28-17F9-4AC3-9056-7ED84554809A}" destId="{F4126CF5-8CEA-4887-9302-B7065B1E4333}" srcOrd="3" destOrd="0" presId="urn:microsoft.com/office/officeart/2005/8/layout/cycle3"/>
    <dgm:cxn modelId="{4843ADC3-917B-4329-9909-54A2FBB92C37}" type="presParOf" srcId="{F1FECB28-17F9-4AC3-9056-7ED84554809A}" destId="{7EFC90BF-B450-41EC-9857-7B734BDEA00E}" srcOrd="4" destOrd="0" presId="urn:microsoft.com/office/officeart/2005/8/layout/cycle3"/>
    <dgm:cxn modelId="{0F023275-ABE6-47F4-8451-3A3157E33B32}" type="presParOf" srcId="{F1FECB28-17F9-4AC3-9056-7ED84554809A}" destId="{C14EC2D6-6BD0-4BB5-A347-3AFC9F67480A}" srcOrd="5" destOrd="0" presId="urn:microsoft.com/office/officeart/2005/8/layout/cycle3"/>
    <dgm:cxn modelId="{F5DE1454-EE0C-40F1-A245-1461678D24B0}" type="presParOf" srcId="{F1FECB28-17F9-4AC3-9056-7ED84554809A}" destId="{0F2D83B0-1EC1-4800-9983-9682054D9274}" srcOrd="6" destOrd="0" presId="urn:microsoft.com/office/officeart/2005/8/layout/cycle3"/>
    <dgm:cxn modelId="{0D1C77E1-9772-4D40-A9A3-233C46AFC421}" type="presParOf" srcId="{F1FECB28-17F9-4AC3-9056-7ED84554809A}" destId="{FC38CDC1-6A46-4B7F-84EC-95DEA3033048}" srcOrd="7" destOrd="0" presId="urn:microsoft.com/office/officeart/2005/8/layout/cycle3"/>
    <dgm:cxn modelId="{92473EC1-A7A3-4911-A076-C8CCF7C02329}" type="presParOf" srcId="{F1FECB28-17F9-4AC3-9056-7ED84554809A}" destId="{4CDE4C3C-7956-4865-B1F3-DAD3F6BEA4C5}" srcOrd="8" destOrd="0" presId="urn:microsoft.com/office/officeart/2005/8/layout/cycle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94D38D-E96D-4197-8204-C802A19BF92E}"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CD1C686C-29BD-4CF0-BD5F-388AE00ED996}">
      <dgm:prSet phldrT="[Text]" custT="1"/>
      <dgm:spPr/>
      <dgm:t>
        <a:bodyPr/>
        <a:lstStyle/>
        <a:p>
          <a:pPr defTabSz="1066800">
            <a:lnSpc>
              <a:spcPct val="90000"/>
            </a:lnSpc>
            <a:spcBef>
              <a:spcPct val="0"/>
            </a:spcBef>
            <a:spcAft>
              <a:spcPct val="35000"/>
            </a:spcAft>
          </a:pPr>
          <a:endParaRPr lang="en-US" sz="2400" dirty="0" smtClean="0"/>
        </a:p>
      </dgm:t>
    </dgm:pt>
    <dgm:pt modelId="{BC8CB0AB-8E66-40A7-91AE-6D469A2206DE}" type="parTrans" cxnId="{D4B83104-7AB8-4FE0-9974-B5D06E310DF9}">
      <dgm:prSet/>
      <dgm:spPr/>
      <dgm:t>
        <a:bodyPr/>
        <a:lstStyle/>
        <a:p>
          <a:endParaRPr lang="en-US"/>
        </a:p>
      </dgm:t>
    </dgm:pt>
    <dgm:pt modelId="{7BDAED9C-86D2-426C-B285-A958AA01DF28}" type="sibTrans" cxnId="{D4B83104-7AB8-4FE0-9974-B5D06E310DF9}">
      <dgm:prSet/>
      <dgm:spPr/>
      <dgm:t>
        <a:bodyPr/>
        <a:lstStyle/>
        <a:p>
          <a:endParaRPr lang="en-US"/>
        </a:p>
      </dgm:t>
    </dgm:pt>
    <dgm:pt modelId="{2753E034-249D-42C1-962E-D2CB226B5EA4}">
      <dgm:prSet phldrT="[Text]" custT="1"/>
      <dgm:spPr/>
      <dgm:t>
        <a:bodyPr/>
        <a:lstStyle/>
        <a:p>
          <a:r>
            <a:rPr lang="en-US" sz="3100" dirty="0" smtClean="0"/>
            <a:t>          </a:t>
          </a:r>
          <a:r>
            <a:rPr lang="en-US" sz="2400" dirty="0" smtClean="0"/>
            <a:t>Earth and Space Science</a:t>
          </a:r>
          <a:endParaRPr lang="en-US" sz="2400" dirty="0"/>
        </a:p>
      </dgm:t>
    </dgm:pt>
    <dgm:pt modelId="{20DBEDCA-B409-4B8A-849C-20A8E59EB368}" type="parTrans" cxnId="{4B8DBB82-5BF3-43F2-AD56-F178E9CFEC99}">
      <dgm:prSet/>
      <dgm:spPr/>
      <dgm:t>
        <a:bodyPr/>
        <a:lstStyle/>
        <a:p>
          <a:endParaRPr lang="en-US"/>
        </a:p>
      </dgm:t>
    </dgm:pt>
    <dgm:pt modelId="{F18D8CD1-0A9A-4CC7-93E2-44A0F4675608}" type="sibTrans" cxnId="{4B8DBB82-5BF3-43F2-AD56-F178E9CFEC99}">
      <dgm:prSet/>
      <dgm:spPr/>
      <dgm:t>
        <a:bodyPr/>
        <a:lstStyle/>
        <a:p>
          <a:endParaRPr lang="en-US"/>
        </a:p>
      </dgm:t>
    </dgm:pt>
    <dgm:pt modelId="{DA8B2DAA-D355-432D-81D3-686B9EFE63FC}">
      <dgm:prSet phldrT="[Text]" custT="1"/>
      <dgm:spPr/>
      <dgm:t>
        <a:bodyPr/>
        <a:lstStyle/>
        <a:p>
          <a:endParaRPr lang="en-US" sz="2800" dirty="0" smtClean="0"/>
        </a:p>
        <a:p>
          <a:endParaRPr lang="en-US" sz="2800" dirty="0" smtClean="0"/>
        </a:p>
        <a:p>
          <a:r>
            <a:rPr lang="en-US" sz="2400" dirty="0" smtClean="0"/>
            <a:t>  </a:t>
          </a:r>
          <a:endParaRPr lang="en-US" sz="2400" dirty="0"/>
        </a:p>
      </dgm:t>
    </dgm:pt>
    <dgm:pt modelId="{785647F3-2FDF-4B61-A13D-CE6D42DEA2DF}" type="sibTrans" cxnId="{4B04E57C-69F2-4961-89D9-495753ADB9A1}">
      <dgm:prSet/>
      <dgm:spPr/>
      <dgm:t>
        <a:bodyPr/>
        <a:lstStyle/>
        <a:p>
          <a:endParaRPr lang="en-US"/>
        </a:p>
      </dgm:t>
    </dgm:pt>
    <dgm:pt modelId="{8461F706-8017-4A3D-8986-9552A4FAD786}" type="parTrans" cxnId="{4B04E57C-69F2-4961-89D9-495753ADB9A1}">
      <dgm:prSet/>
      <dgm:spPr/>
      <dgm:t>
        <a:bodyPr/>
        <a:lstStyle/>
        <a:p>
          <a:endParaRPr lang="en-US"/>
        </a:p>
      </dgm:t>
    </dgm:pt>
    <dgm:pt modelId="{A5DD1CDC-C927-4083-A4F3-7C7EC13F14B3}" type="pres">
      <dgm:prSet presAssocID="{6D94D38D-E96D-4197-8204-C802A19BF92E}" presName="Name0" presStyleCnt="0">
        <dgm:presLayoutVars>
          <dgm:chMax val="7"/>
          <dgm:dir/>
          <dgm:resizeHandles val="exact"/>
        </dgm:presLayoutVars>
      </dgm:prSet>
      <dgm:spPr/>
    </dgm:pt>
    <dgm:pt modelId="{5861EB15-9652-49A9-A4CD-52A2CDDC4AC8}" type="pres">
      <dgm:prSet presAssocID="{6D94D38D-E96D-4197-8204-C802A19BF92E}" presName="ellipse1" presStyleLbl="vennNode1" presStyleIdx="0" presStyleCnt="3" custLinFactNeighborX="10247" custLinFactNeighborY="39180">
        <dgm:presLayoutVars>
          <dgm:bulletEnabled val="1"/>
        </dgm:presLayoutVars>
      </dgm:prSet>
      <dgm:spPr/>
      <dgm:t>
        <a:bodyPr/>
        <a:lstStyle/>
        <a:p>
          <a:endParaRPr lang="en-US"/>
        </a:p>
      </dgm:t>
    </dgm:pt>
    <dgm:pt modelId="{E0F0D89F-19C1-4378-99AA-7BCC2A762E66}" type="pres">
      <dgm:prSet presAssocID="{6D94D38D-E96D-4197-8204-C802A19BF92E}" presName="ellipse2" presStyleLbl="vennNode1" presStyleIdx="1" presStyleCnt="3" custLinFactNeighborX="2136" custLinFactNeighborY="-504">
        <dgm:presLayoutVars>
          <dgm:bulletEnabled val="1"/>
        </dgm:presLayoutVars>
      </dgm:prSet>
      <dgm:spPr/>
      <dgm:t>
        <a:bodyPr/>
        <a:lstStyle/>
        <a:p>
          <a:endParaRPr lang="en-US"/>
        </a:p>
      </dgm:t>
    </dgm:pt>
    <dgm:pt modelId="{58F62DEC-E422-4197-B77E-FA0E2A885901}" type="pres">
      <dgm:prSet presAssocID="{6D94D38D-E96D-4197-8204-C802A19BF92E}" presName="ellipse3" presStyleLbl="vennNode1" presStyleIdx="2" presStyleCnt="3" custLinFactNeighborX="-12712" custLinFactNeighborY="42410">
        <dgm:presLayoutVars>
          <dgm:bulletEnabled val="1"/>
        </dgm:presLayoutVars>
      </dgm:prSet>
      <dgm:spPr/>
      <dgm:t>
        <a:bodyPr/>
        <a:lstStyle/>
        <a:p>
          <a:endParaRPr lang="en-US"/>
        </a:p>
      </dgm:t>
    </dgm:pt>
  </dgm:ptLst>
  <dgm:cxnLst>
    <dgm:cxn modelId="{BF4B9FCD-BE58-45B3-9537-CD5443E3727A}" type="presOf" srcId="{2753E034-249D-42C1-962E-D2CB226B5EA4}" destId="{58F62DEC-E422-4197-B77E-FA0E2A885901}" srcOrd="0" destOrd="0" presId="urn:microsoft.com/office/officeart/2005/8/layout/rings+Icon"/>
    <dgm:cxn modelId="{4DC7198B-9F52-48FA-A156-B5FA8D17769C}" type="presOf" srcId="{DA8B2DAA-D355-432D-81D3-686B9EFE63FC}" destId="{E0F0D89F-19C1-4378-99AA-7BCC2A762E66}" srcOrd="0" destOrd="0" presId="urn:microsoft.com/office/officeart/2005/8/layout/rings+Icon"/>
    <dgm:cxn modelId="{256456F0-7DA7-4FDE-9D4A-03876BAD29E4}" type="presOf" srcId="{6D94D38D-E96D-4197-8204-C802A19BF92E}" destId="{A5DD1CDC-C927-4083-A4F3-7C7EC13F14B3}" srcOrd="0" destOrd="0" presId="urn:microsoft.com/office/officeart/2005/8/layout/rings+Icon"/>
    <dgm:cxn modelId="{4B8DBB82-5BF3-43F2-AD56-F178E9CFEC99}" srcId="{6D94D38D-E96D-4197-8204-C802A19BF92E}" destId="{2753E034-249D-42C1-962E-D2CB226B5EA4}" srcOrd="2" destOrd="0" parTransId="{20DBEDCA-B409-4B8A-849C-20A8E59EB368}" sibTransId="{F18D8CD1-0A9A-4CC7-93E2-44A0F4675608}"/>
    <dgm:cxn modelId="{D4B83104-7AB8-4FE0-9974-B5D06E310DF9}" srcId="{6D94D38D-E96D-4197-8204-C802A19BF92E}" destId="{CD1C686C-29BD-4CF0-BD5F-388AE00ED996}" srcOrd="0" destOrd="0" parTransId="{BC8CB0AB-8E66-40A7-91AE-6D469A2206DE}" sibTransId="{7BDAED9C-86D2-426C-B285-A958AA01DF28}"/>
    <dgm:cxn modelId="{5FD320C9-FC59-4FFB-AF2A-354638644A3B}" type="presOf" srcId="{CD1C686C-29BD-4CF0-BD5F-388AE00ED996}" destId="{5861EB15-9652-49A9-A4CD-52A2CDDC4AC8}" srcOrd="0" destOrd="0" presId="urn:microsoft.com/office/officeart/2005/8/layout/rings+Icon"/>
    <dgm:cxn modelId="{4B04E57C-69F2-4961-89D9-495753ADB9A1}" srcId="{6D94D38D-E96D-4197-8204-C802A19BF92E}" destId="{DA8B2DAA-D355-432D-81D3-686B9EFE63FC}" srcOrd="1" destOrd="0" parTransId="{8461F706-8017-4A3D-8986-9552A4FAD786}" sibTransId="{785647F3-2FDF-4B61-A13D-CE6D42DEA2DF}"/>
    <dgm:cxn modelId="{09EF7D9A-CFE9-4F9F-B610-3ED381B2C58F}" type="presParOf" srcId="{A5DD1CDC-C927-4083-A4F3-7C7EC13F14B3}" destId="{5861EB15-9652-49A9-A4CD-52A2CDDC4AC8}" srcOrd="0" destOrd="0" presId="urn:microsoft.com/office/officeart/2005/8/layout/rings+Icon"/>
    <dgm:cxn modelId="{6CB5511C-337A-412D-A607-316B116854A9}" type="presParOf" srcId="{A5DD1CDC-C927-4083-A4F3-7C7EC13F14B3}" destId="{E0F0D89F-19C1-4378-99AA-7BCC2A762E66}" srcOrd="1" destOrd="0" presId="urn:microsoft.com/office/officeart/2005/8/layout/rings+Icon"/>
    <dgm:cxn modelId="{66661893-08F7-451B-A82E-680BA703AB2C}" type="presParOf" srcId="{A5DD1CDC-C927-4083-A4F3-7C7EC13F14B3}" destId="{58F62DEC-E422-4197-B77E-FA0E2A885901}" srcOrd="2" destOrd="0" presId="urn:microsoft.com/office/officeart/2005/8/layout/rings+Icon"/>
  </dgm:cxnLst>
  <dgm:bg/>
  <dgm:whole>
    <a:ln w="5715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0512-48C3-437A-997E-48A196EF9E68}">
      <dsp:nvSpPr>
        <dsp:cNvPr id="0" name=""/>
        <dsp:cNvSpPr/>
      </dsp:nvSpPr>
      <dsp:spPr>
        <a:xfrm>
          <a:off x="3962402" y="2948939"/>
          <a:ext cx="3604260" cy="3604260"/>
        </a:xfrm>
        <a:prstGeom prst="gear9">
          <a:avLst/>
        </a:prstGeom>
        <a:solidFill>
          <a:schemeClr val="bg2">
            <a:lumMod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4 –yr. Colleges and Universities </a:t>
          </a:r>
        </a:p>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 </a:t>
          </a:r>
          <a:r>
            <a:rPr lang="en-US" sz="1400" b="1" kern="1200" dirty="0" smtClean="0">
              <a:effectLst>
                <a:outerShdw blurRad="38100" dist="38100" dir="2700000" algn="tl">
                  <a:srgbClr val="000000">
                    <a:alpha val="43137"/>
                  </a:srgbClr>
                </a:outerShdw>
              </a:effectLst>
            </a:rPr>
            <a:t>and beyond   </a:t>
          </a:r>
          <a:endParaRPr lang="en-US" sz="1400" b="1" kern="1200" dirty="0">
            <a:effectLst>
              <a:outerShdw blurRad="38100" dist="38100" dir="2700000" algn="tl">
                <a:srgbClr val="000000">
                  <a:alpha val="43137"/>
                </a:srgbClr>
              </a:outerShdw>
            </a:effectLst>
          </a:endParaRPr>
        </a:p>
      </dsp:txBody>
      <dsp:txXfrm>
        <a:off x="4687019" y="3793220"/>
        <a:ext cx="2155026" cy="1852664"/>
      </dsp:txXfrm>
    </dsp:sp>
    <dsp:sp modelId="{4158BB26-098B-4A26-A56D-AB8ACDA7A26A}">
      <dsp:nvSpPr>
        <dsp:cNvPr id="0" name=""/>
        <dsp:cNvSpPr/>
      </dsp:nvSpPr>
      <dsp:spPr>
        <a:xfrm>
          <a:off x="1905006" y="2057390"/>
          <a:ext cx="2621280" cy="2621280"/>
        </a:xfrm>
        <a:prstGeom prst="gear6">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smtClean="0">
              <a:effectLst>
                <a:outerShdw blurRad="38100" dist="38100" dir="2700000" algn="tl">
                  <a:srgbClr val="000000">
                    <a:alpha val="43137"/>
                  </a:srgbClr>
                </a:outerShdw>
              </a:effectLst>
            </a:rPr>
            <a:t>Community Colleges</a:t>
          </a:r>
          <a:endParaRPr lang="en-US" sz="2000" b="1" kern="1200" dirty="0">
            <a:effectLst>
              <a:outerShdw blurRad="38100" dist="38100" dir="2700000" algn="tl">
                <a:srgbClr val="000000">
                  <a:alpha val="43137"/>
                </a:srgbClr>
              </a:outerShdw>
            </a:effectLst>
          </a:endParaRPr>
        </a:p>
      </dsp:txBody>
      <dsp:txXfrm>
        <a:off x="2564921" y="2721294"/>
        <a:ext cx="1301450" cy="1293472"/>
      </dsp:txXfrm>
    </dsp:sp>
    <dsp:sp modelId="{67BBB7FF-F716-469F-B022-E8996F3D586B}">
      <dsp:nvSpPr>
        <dsp:cNvPr id="0" name=""/>
        <dsp:cNvSpPr/>
      </dsp:nvSpPr>
      <dsp:spPr>
        <a:xfrm rot="20700000">
          <a:off x="3641420" y="288608"/>
          <a:ext cx="2568319" cy="2568319"/>
        </a:xfrm>
        <a:prstGeom prst="gear6">
          <a:avLst/>
        </a:prstGeom>
        <a:gradFill rotWithShape="0">
          <a:gsLst>
            <a:gs pos="0">
              <a:schemeClr val="accent1">
                <a:tint val="66000"/>
                <a:satMod val="160000"/>
              </a:schemeClr>
            </a:gs>
            <a:gs pos="41000">
              <a:schemeClr val="accent1">
                <a:lumMod val="75000"/>
              </a:schemeClr>
            </a:gs>
            <a:gs pos="100000">
              <a:schemeClr val="accent1">
                <a:tint val="23500"/>
                <a:satMod val="160000"/>
              </a:schemeClr>
            </a:gs>
          </a:gsLst>
          <a:lin ang="5400000" scaled="0"/>
        </a:gra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rPr>
            <a:t>K-12 </a:t>
          </a:r>
          <a:r>
            <a:rPr lang="en-US" sz="1200" b="1" kern="1200" dirty="0" smtClean="0">
              <a:effectLst>
                <a:outerShdw blurRad="38100" dist="38100" dir="2700000" algn="tl">
                  <a:srgbClr val="000000">
                    <a:alpha val="43137"/>
                  </a:srgbClr>
                </a:outerShdw>
              </a:effectLst>
            </a:rPr>
            <a:t>and</a:t>
          </a:r>
          <a:r>
            <a:rPr lang="en-US" sz="1700" b="1" kern="1200" dirty="0" smtClean="0">
              <a:effectLst>
                <a:outerShdw blurRad="38100" dist="38100" dir="2700000" algn="tl">
                  <a:srgbClr val="000000">
                    <a:alpha val="43137"/>
                  </a:srgbClr>
                </a:outerShdw>
              </a:effectLst>
            </a:rPr>
            <a:t> Career Technical Education</a:t>
          </a:r>
          <a:endParaRPr lang="en-US" sz="1700" b="1" kern="1200" dirty="0">
            <a:effectLst>
              <a:outerShdw blurRad="38100" dist="38100" dir="2700000" algn="tl">
                <a:srgbClr val="000000">
                  <a:alpha val="43137"/>
                </a:srgbClr>
              </a:outerShdw>
            </a:effectLst>
          </a:endParaRPr>
        </a:p>
      </dsp:txBody>
      <dsp:txXfrm rot="-20700000">
        <a:off x="4204728" y="851916"/>
        <a:ext cx="1441704" cy="1441704"/>
      </dsp:txXfrm>
    </dsp:sp>
    <dsp:sp modelId="{4DE209D0-331A-40FF-BB11-3F7B911410D6}">
      <dsp:nvSpPr>
        <dsp:cNvPr id="0" name=""/>
        <dsp:cNvSpPr/>
      </dsp:nvSpPr>
      <dsp:spPr>
        <a:xfrm>
          <a:off x="3657619" y="2209790"/>
          <a:ext cx="4613452" cy="4613452"/>
        </a:xfrm>
        <a:prstGeom prst="circularArrow">
          <a:avLst>
            <a:gd name="adj1" fmla="val 4688"/>
            <a:gd name="adj2" fmla="val 299029"/>
            <a:gd name="adj3" fmla="val 2553630"/>
            <a:gd name="adj4" fmla="val 15782808"/>
            <a:gd name="adj5" fmla="val 5469"/>
          </a:avLst>
        </a:prstGeom>
        <a:solidFill>
          <a:schemeClr val="bg2">
            <a:lumMod val="50000"/>
          </a:schemeClr>
        </a:solidFill>
        <a:ln>
          <a:noFill/>
        </a:ln>
        <a:effectLst/>
      </dsp:spPr>
      <dsp:style>
        <a:lnRef idx="0">
          <a:scrgbClr r="0" g="0" b="0"/>
        </a:lnRef>
        <a:fillRef idx="1">
          <a:scrgbClr r="0" g="0" b="0"/>
        </a:fillRef>
        <a:effectRef idx="1">
          <a:scrgbClr r="0" g="0" b="0"/>
        </a:effectRef>
        <a:fontRef idx="minor">
          <a:schemeClr val="lt1"/>
        </a:fontRef>
      </dsp:style>
    </dsp:sp>
    <dsp:sp modelId="{FB8C9093-CA4A-4EDA-8C2E-2C1034EC8EB0}">
      <dsp:nvSpPr>
        <dsp:cNvPr id="0" name=""/>
        <dsp:cNvSpPr/>
      </dsp:nvSpPr>
      <dsp:spPr>
        <a:xfrm>
          <a:off x="1530692" y="1506910"/>
          <a:ext cx="3351961" cy="3351961"/>
        </a:xfrm>
        <a:prstGeom prst="leftCircularArrow">
          <a:avLst>
            <a:gd name="adj1" fmla="val 6452"/>
            <a:gd name="adj2" fmla="val 429999"/>
            <a:gd name="adj3" fmla="val 10489124"/>
            <a:gd name="adj4" fmla="val 14837806"/>
            <a:gd name="adj5" fmla="val 7527"/>
          </a:avLst>
        </a:prstGeom>
        <a:solidFill>
          <a:schemeClr val="accent2">
            <a:hueOff val="2340759"/>
            <a:satOff val="-2919"/>
            <a:lumOff val="686"/>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E31B534-8934-4555-9802-A36F5FCFD27E}">
      <dsp:nvSpPr>
        <dsp:cNvPr id="0" name=""/>
        <dsp:cNvSpPr/>
      </dsp:nvSpPr>
      <dsp:spPr>
        <a:xfrm>
          <a:off x="3124212" y="-457188"/>
          <a:ext cx="3614089" cy="3614089"/>
        </a:xfrm>
        <a:prstGeom prst="circularArrow">
          <a:avLst>
            <a:gd name="adj1" fmla="val 5984"/>
            <a:gd name="adj2" fmla="val 394124"/>
            <a:gd name="adj3" fmla="val 13313824"/>
            <a:gd name="adj4" fmla="val 10508221"/>
            <a:gd name="adj5" fmla="val 6981"/>
          </a:avLst>
        </a:prstGeom>
        <a:solidFill>
          <a:schemeClr val="accent1">
            <a:lumMod val="7500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FC671-F1A4-4462-B1C7-5DC2DD5A6EDC}">
      <dsp:nvSpPr>
        <dsp:cNvPr id="0" name=""/>
        <dsp:cNvSpPr/>
      </dsp:nvSpPr>
      <dsp:spPr>
        <a:xfrm>
          <a:off x="926040" y="70603"/>
          <a:ext cx="6316434" cy="6316434"/>
        </a:xfrm>
        <a:prstGeom prst="circularArrow">
          <a:avLst>
            <a:gd name="adj1" fmla="val 5544"/>
            <a:gd name="adj2" fmla="val 330680"/>
            <a:gd name="adj3" fmla="val 14642059"/>
            <a:gd name="adj4" fmla="val 16878313"/>
            <a:gd name="adj5" fmla="val 5757"/>
          </a:avLst>
        </a:prstGeom>
        <a:solidFill>
          <a:schemeClr val="bg2">
            <a:lumMod val="75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50039B0-92A6-47BA-9EA3-DF6B6BC3549C}">
      <dsp:nvSpPr>
        <dsp:cNvPr id="0" name=""/>
        <dsp:cNvSpPr/>
      </dsp:nvSpPr>
      <dsp:spPr>
        <a:xfrm>
          <a:off x="3154684" y="180127"/>
          <a:ext cx="1789286" cy="894643"/>
        </a:xfrm>
        <a:prstGeom prst="roundRect">
          <a:avLst/>
        </a:prstGeom>
        <a:solidFill>
          <a:schemeClr val="tx2"/>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Develop Professional Standards for Master STEM Educators and Membership</a:t>
          </a:r>
          <a:endParaRPr lang="en-US" sz="1100" b="1" kern="1200" dirty="0">
            <a:solidFill>
              <a:schemeClr val="bg1"/>
            </a:solidFill>
            <a:effectLst>
              <a:outerShdw blurRad="38100" dist="38100" dir="2700000" algn="tl">
                <a:srgbClr val="000000">
                  <a:alpha val="43137"/>
                </a:srgbClr>
              </a:outerShdw>
            </a:effectLst>
          </a:endParaRPr>
        </a:p>
      </dsp:txBody>
      <dsp:txXfrm>
        <a:off x="3198357" y="223800"/>
        <a:ext cx="1701940" cy="807297"/>
      </dsp:txXfrm>
    </dsp:sp>
    <dsp:sp modelId="{98987B80-BF08-4CEA-A533-1658E1274C83}">
      <dsp:nvSpPr>
        <dsp:cNvPr id="0" name=""/>
        <dsp:cNvSpPr/>
      </dsp:nvSpPr>
      <dsp:spPr>
        <a:xfrm>
          <a:off x="609596" y="4455357"/>
          <a:ext cx="1789286" cy="894643"/>
        </a:xfrm>
        <a:prstGeom prst="roundRect">
          <a:avLst/>
        </a:prstGeom>
        <a:solidFill>
          <a:srgbClr val="C00000"/>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Collaborate with Educational and Professional Organizations</a:t>
          </a:r>
          <a:endParaRPr lang="en-US" sz="1100" b="1" kern="1200" dirty="0">
            <a:effectLst>
              <a:outerShdw blurRad="38100" dist="38100" dir="2700000" algn="tl">
                <a:srgbClr val="000000">
                  <a:alpha val="43137"/>
                </a:srgbClr>
              </a:outerShdw>
            </a:effectLst>
          </a:endParaRPr>
        </a:p>
      </dsp:txBody>
      <dsp:txXfrm>
        <a:off x="653269" y="4499030"/>
        <a:ext cx="1701940" cy="807297"/>
      </dsp:txXfrm>
    </dsp:sp>
    <dsp:sp modelId="{F4126CF5-8CEA-4887-9302-B7065B1E4333}">
      <dsp:nvSpPr>
        <dsp:cNvPr id="0" name=""/>
        <dsp:cNvSpPr/>
      </dsp:nvSpPr>
      <dsp:spPr>
        <a:xfrm>
          <a:off x="5791203" y="4455343"/>
          <a:ext cx="1789286" cy="894643"/>
        </a:xfrm>
        <a:prstGeom prst="roundRect">
          <a:avLst/>
        </a:prstGeom>
        <a:solidFill>
          <a:schemeClr val="bg2">
            <a:lumMod val="50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Develop the </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“Teacher’s Voice”</a:t>
          </a:r>
        </a:p>
      </dsp:txBody>
      <dsp:txXfrm>
        <a:off x="5834876" y="4499016"/>
        <a:ext cx="1701940" cy="807297"/>
      </dsp:txXfrm>
    </dsp:sp>
    <dsp:sp modelId="{7EFC90BF-B450-41EC-9857-7B734BDEA00E}">
      <dsp:nvSpPr>
        <dsp:cNvPr id="0" name=""/>
        <dsp:cNvSpPr/>
      </dsp:nvSpPr>
      <dsp:spPr>
        <a:xfrm>
          <a:off x="762014" y="950148"/>
          <a:ext cx="1789286" cy="894643"/>
        </a:xfrm>
        <a:prstGeom prst="roundRect">
          <a:avLst/>
        </a:prstGeom>
        <a:solidFill>
          <a:schemeClr val="accent6">
            <a:lumMod val="75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 </a:t>
          </a:r>
          <a:r>
            <a:rPr lang="en-US" sz="1100" b="1" kern="1200" dirty="0" smtClean="0">
              <a:effectLst>
                <a:outerShdw blurRad="38100" dist="38100" dir="2700000" algn="tl">
                  <a:srgbClr val="000000">
                    <a:alpha val="43137"/>
                  </a:srgbClr>
                </a:outerShdw>
              </a:effectLst>
            </a:rPr>
            <a:t>Generate a </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“Conduit for Excellence”</a:t>
          </a:r>
          <a:endParaRPr lang="en-US" sz="1100" b="1" kern="1200" dirty="0">
            <a:effectLst>
              <a:outerShdw blurRad="38100" dist="38100" dir="2700000" algn="tl">
                <a:srgbClr val="000000">
                  <a:alpha val="43137"/>
                </a:srgbClr>
              </a:outerShdw>
            </a:effectLst>
          </a:endParaRPr>
        </a:p>
      </dsp:txBody>
      <dsp:txXfrm>
        <a:off x="805687" y="993821"/>
        <a:ext cx="1701940" cy="807297"/>
      </dsp:txXfrm>
    </dsp:sp>
    <dsp:sp modelId="{C14EC2D6-6BD0-4BB5-A347-3AFC9F67480A}">
      <dsp:nvSpPr>
        <dsp:cNvPr id="0" name=""/>
        <dsp:cNvSpPr/>
      </dsp:nvSpPr>
      <dsp:spPr>
        <a:xfrm>
          <a:off x="5562588" y="1102549"/>
          <a:ext cx="1789286" cy="894643"/>
        </a:xfrm>
        <a:prstGeom prst="roundRect">
          <a:avLst/>
        </a:prstGeom>
        <a:solidFill>
          <a:schemeClr val="accent3"/>
        </a:solidFill>
        <a:ln w="25400" cap="flat" cmpd="sng" algn="ctr">
          <a:solidFill>
            <a:schemeClr val="accent3">
              <a:shade val="50000"/>
            </a:schemeClr>
          </a:solidFill>
          <a:prstDash val="solid"/>
        </a:ln>
        <a:effectLst/>
        <a:scene3d>
          <a:camera prst="orthographicFront"/>
          <a:lightRig rig="flat" dir="t"/>
        </a:scene3d>
        <a:sp3d>
          <a:bevelT/>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Identify and Develop Professional Development Opportunities</a:t>
          </a:r>
          <a:endParaRPr lang="en-US" sz="1100" b="1" kern="1200" dirty="0">
            <a:effectLst>
              <a:outerShdw blurRad="38100" dist="38100" dir="2700000" algn="tl">
                <a:srgbClr val="000000">
                  <a:alpha val="43137"/>
                </a:srgbClr>
              </a:outerShdw>
            </a:effectLst>
          </a:endParaRPr>
        </a:p>
      </dsp:txBody>
      <dsp:txXfrm>
        <a:off x="5606261" y="1146222"/>
        <a:ext cx="1701940" cy="807297"/>
      </dsp:txXfrm>
    </dsp:sp>
    <dsp:sp modelId="{0F2D83B0-1EC1-4800-9983-9682054D9274}">
      <dsp:nvSpPr>
        <dsp:cNvPr id="0" name=""/>
        <dsp:cNvSpPr/>
      </dsp:nvSpPr>
      <dsp:spPr>
        <a:xfrm>
          <a:off x="6096013" y="2829280"/>
          <a:ext cx="1789286" cy="894643"/>
        </a:xfrm>
        <a:prstGeom prst="roundRect">
          <a:avLst/>
        </a:prstGeom>
        <a:solidFill>
          <a:schemeClr val="accent3">
            <a:lumMod val="50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Expand the </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Teacher’s Knowledge Base</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Content – Policy-Practice</a:t>
          </a:r>
          <a:endParaRPr lang="en-US" sz="1100" b="1" kern="1200" dirty="0">
            <a:effectLst>
              <a:outerShdw blurRad="38100" dist="38100" dir="2700000" algn="tl">
                <a:srgbClr val="000000">
                  <a:alpha val="43137"/>
                </a:srgbClr>
              </a:outerShdw>
            </a:effectLst>
          </a:endParaRPr>
        </a:p>
      </dsp:txBody>
      <dsp:txXfrm>
        <a:off x="6139686" y="2872953"/>
        <a:ext cx="1701940" cy="807297"/>
      </dsp:txXfrm>
    </dsp:sp>
    <dsp:sp modelId="{FC38CDC1-6A46-4B7F-84EC-95DEA3033048}">
      <dsp:nvSpPr>
        <dsp:cNvPr id="0" name=""/>
        <dsp:cNvSpPr/>
      </dsp:nvSpPr>
      <dsp:spPr>
        <a:xfrm>
          <a:off x="251438" y="2829284"/>
          <a:ext cx="1789286" cy="894643"/>
        </a:xfrm>
        <a:prstGeom prst="roundRect">
          <a:avLst/>
        </a:prstGeom>
        <a:solidFill>
          <a:schemeClr val="accent2">
            <a:lumMod val="75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Collaborate with Industry</a:t>
          </a:r>
          <a:endParaRPr lang="en-US" sz="1100" b="1" kern="1200" dirty="0">
            <a:effectLst>
              <a:outerShdw blurRad="38100" dist="38100" dir="2700000" algn="tl">
                <a:srgbClr val="000000">
                  <a:alpha val="43137"/>
                </a:srgbClr>
              </a:outerShdw>
            </a:effectLst>
          </a:endParaRPr>
        </a:p>
      </dsp:txBody>
      <dsp:txXfrm>
        <a:off x="295111" y="2872957"/>
        <a:ext cx="1701940" cy="807297"/>
      </dsp:txXfrm>
    </dsp:sp>
    <dsp:sp modelId="{4CDE4C3C-7956-4865-B1F3-DAD3F6BEA4C5}">
      <dsp:nvSpPr>
        <dsp:cNvPr id="0" name=""/>
        <dsp:cNvSpPr/>
      </dsp:nvSpPr>
      <dsp:spPr>
        <a:xfrm>
          <a:off x="3241575" y="5359383"/>
          <a:ext cx="1789286" cy="924765"/>
        </a:xfrm>
        <a:prstGeom prst="roundRect">
          <a:avLst/>
        </a:prstGeom>
        <a:solidFill>
          <a:schemeClr val="bg2">
            <a:lumMod val="25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Implement the</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 “Teacher to Teacher Initiative”</a:t>
          </a:r>
        </a:p>
      </dsp:txBody>
      <dsp:txXfrm>
        <a:off x="3286718" y="5404526"/>
        <a:ext cx="1699000" cy="83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1EB15-9652-49A9-A4CD-52A2CDDC4AC8}">
      <dsp:nvSpPr>
        <dsp:cNvPr id="0" name=""/>
        <dsp:cNvSpPr/>
      </dsp:nvSpPr>
      <dsp:spPr>
        <a:xfrm>
          <a:off x="381018" y="1481936"/>
          <a:ext cx="3718339" cy="37182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dirty="0" smtClean="0"/>
        </a:p>
      </dsp:txBody>
      <dsp:txXfrm>
        <a:off x="925556" y="2026466"/>
        <a:ext cx="2629263" cy="2629225"/>
      </dsp:txXfrm>
    </dsp:sp>
    <dsp:sp modelId="{E0F0D89F-19C1-4378-99AA-7BCC2A762E66}">
      <dsp:nvSpPr>
        <dsp:cNvPr id="0" name=""/>
        <dsp:cNvSpPr/>
      </dsp:nvSpPr>
      <dsp:spPr>
        <a:xfrm>
          <a:off x="1993285" y="2486262"/>
          <a:ext cx="3718339" cy="3718285"/>
        </a:xfrm>
        <a:prstGeom prst="ellipse">
          <a:avLst/>
        </a:prstGeom>
        <a:solidFill>
          <a:schemeClr val="accent2">
            <a:alpha val="50000"/>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r>
            <a:rPr lang="en-US" sz="2400" kern="1200" dirty="0" smtClean="0"/>
            <a:t>  </a:t>
          </a:r>
          <a:endParaRPr lang="en-US" sz="2400" kern="1200" dirty="0"/>
        </a:p>
      </dsp:txBody>
      <dsp:txXfrm>
        <a:off x="2537823" y="3030792"/>
        <a:ext cx="2629263" cy="2629225"/>
      </dsp:txXfrm>
    </dsp:sp>
    <dsp:sp modelId="{58F62DEC-E422-4197-B77E-FA0E2A885901}">
      <dsp:nvSpPr>
        <dsp:cNvPr id="0" name=""/>
        <dsp:cNvSpPr/>
      </dsp:nvSpPr>
      <dsp:spPr>
        <a:xfrm>
          <a:off x="3352785" y="1602037"/>
          <a:ext cx="3718339" cy="3718285"/>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          </a:t>
          </a:r>
          <a:r>
            <a:rPr lang="en-US" sz="2400" kern="1200" dirty="0" smtClean="0"/>
            <a:t>Earth and Space Science</a:t>
          </a:r>
          <a:endParaRPr lang="en-US" sz="2400" kern="1200" dirty="0"/>
        </a:p>
      </dsp:txBody>
      <dsp:txXfrm>
        <a:off x="3897323" y="2146567"/>
        <a:ext cx="2629263" cy="262922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8AF0B-8C65-4727-90A7-9DDBFEEFB197}" type="datetimeFigureOut">
              <a:rPr lang="en-US" smtClean="0"/>
              <a:t>8/14/2014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BAF93-A2CF-4B59-A4EC-C04810946A06}" type="slidenum">
              <a:rPr lang="en-US" smtClean="0"/>
              <a:t>‹#›</a:t>
            </a:fld>
            <a:endParaRPr lang="en-US"/>
          </a:p>
        </p:txBody>
      </p:sp>
    </p:spTree>
    <p:extLst>
      <p:ext uri="{BB962C8B-B14F-4D97-AF65-F5344CB8AC3E}">
        <p14:creationId xmlns:p14="http://schemas.microsoft.com/office/powerpoint/2010/main" val="286237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D263780-7543-4250-A173-D7CD7EC8338C}" type="slidenum">
              <a:rPr lang="en-US" smtClean="0"/>
              <a:pPr/>
              <a:t>2</a:t>
            </a:fld>
            <a:endParaRPr 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 Peter</a:t>
            </a:r>
            <a:r>
              <a:rPr lang="en-US" baseline="0" dirty="0" smtClean="0"/>
              <a:t> Baumann, EarthServer.eu</a:t>
            </a:r>
            <a:endParaRPr lang="en-US" dirty="0"/>
          </a:p>
        </p:txBody>
      </p:sp>
      <p:sp>
        <p:nvSpPr>
          <p:cNvPr id="4" name="Slide Number Placeholder 3"/>
          <p:cNvSpPr>
            <a:spLocks noGrp="1"/>
          </p:cNvSpPr>
          <p:nvPr>
            <p:ph type="sldNum" sz="quarter" idx="10"/>
          </p:nvPr>
        </p:nvSpPr>
        <p:spPr/>
        <p:txBody>
          <a:bodyPr/>
          <a:lstStyle/>
          <a:p>
            <a:pPr>
              <a:defRPr/>
            </a:pPr>
            <a:fld id="{1BA30743-E8AF-4D4F-AAF5-66D6A7D8388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34674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57696-2CE7-4B23-9339-4FCFDEAE2CBA}" type="slidenum">
              <a:rPr lang="en-US" smtClean="0"/>
              <a:t>13</a:t>
            </a:fld>
            <a:endParaRPr lang="en-US"/>
          </a:p>
        </p:txBody>
      </p:sp>
    </p:spTree>
    <p:extLst>
      <p:ext uri="{BB962C8B-B14F-4D97-AF65-F5344CB8AC3E}">
        <p14:creationId xmlns:p14="http://schemas.microsoft.com/office/powerpoint/2010/main" val="119472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1009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230465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287229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1054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6176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2248656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4879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55419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03470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55045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1554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3640662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82895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60125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65854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C78793-6EE3-4424-B31F-5EA429C42F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988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4CBFF1-8C91-428D-9DF3-1AEC3C9003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667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4EA436-8932-4A87-B55B-FE19234A3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11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DDC09E-4493-4718-8486-963ACBF71F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977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F9CB2-2BF5-4C33-8102-B184E967F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413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B21197-729F-468C-B7B9-BAD24F3538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30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80D55C-310D-42E2-AF69-47C03BD85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648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3299774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6F4C9A-D11A-48A9-B148-A720639A0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57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33370F-FDC1-4810-A35E-0A99A9E145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449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1D8EAC-0EDC-4F59-A42F-AACBEA498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56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37AE50-BA66-4836-A6D2-3629135DE3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287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73696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276650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190285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38807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58A0F9C2-9CC9-4560-A75A-49E54D13C056}"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611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9A64CC-571A-4E23-8DD0-21D56351D5DB}" type="datetimeFigureOut">
              <a:rPr lang="en-US" smtClean="0">
                <a:solidFill>
                  <a:srgbClr val="EEECE1"/>
                </a:solidFill>
              </a:rPr>
              <a:pPr/>
              <a:t>8/14/2014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58A0F9C2-9CC9-4560-A75A-49E54D13C05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117913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8A0F9C2-9CC9-4560-A75A-49E54D13C056}"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09A64CC-571A-4E23-8DD0-21D56351D5DB}" type="datetimeFigureOut">
              <a:rPr lang="en-US" smtClean="0">
                <a:solidFill>
                  <a:srgbClr val="EEECE1"/>
                </a:solidFill>
              </a:rPr>
              <a:pPr/>
              <a:t>8/14/2014</a:t>
            </a:fld>
            <a:endParaRPr lang="en-US">
              <a:solidFill>
                <a:srgbClr val="EEECE1"/>
              </a:solidFill>
            </a:endParaRPr>
          </a:p>
        </p:txBody>
      </p:sp>
    </p:spTree>
    <p:extLst>
      <p:ext uri="{BB962C8B-B14F-4D97-AF65-F5344CB8AC3E}">
        <p14:creationId xmlns:p14="http://schemas.microsoft.com/office/powerpoint/2010/main" val="1950290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CB97365-EBCA-4027-87D5-99FC1D4DF0BB}" type="datetimeFigureOut">
              <a:rPr lang="en-US" smtClean="0">
                <a:solidFill>
                  <a:prstClr val="white">
                    <a:shade val="50000"/>
                  </a:prstClr>
                </a:solidFill>
              </a:rPr>
              <a:pPr/>
              <a:t>8/14/2014</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9E29E33-B620-47F9-BB04-8846C2A5AFCC}"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70493208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2E14A813-F17D-45D6-9243-AAAF14CFA6D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34049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57200"/>
            <a:ext cx="4648200" cy="4648200"/>
          </a:xfrm>
          <a:prstGeom prst="rect">
            <a:avLst/>
          </a:prstGeom>
          <a:solidFill>
            <a:schemeClr val="bg1">
              <a:lumMod val="85000"/>
            </a:schemeClr>
          </a:solidFill>
        </p:spPr>
      </p:pic>
      <p:sp>
        <p:nvSpPr>
          <p:cNvPr id="2" name="Title 1"/>
          <p:cNvSpPr>
            <a:spLocks noGrp="1"/>
          </p:cNvSpPr>
          <p:nvPr>
            <p:ph type="ctrTitle"/>
          </p:nvPr>
        </p:nvSpPr>
        <p:spPr>
          <a:xfrm>
            <a:off x="457200" y="609600"/>
            <a:ext cx="7543800" cy="2552700"/>
          </a:xfrm>
          <a:noFill/>
          <a:effectLst>
            <a:outerShdw blurRad="50800" dist="38100" dir="13500000" algn="br" rotWithShape="0">
              <a:prstClr val="black">
                <a:alpha val="40000"/>
              </a:prstClr>
            </a:outerShdw>
          </a:effectLst>
        </p:spPr>
        <p:txBody>
          <a:bodyPr>
            <a:normAutofit fontScale="90000"/>
          </a:bodyPr>
          <a:lstStyle/>
          <a:p>
            <a:r>
              <a:rPr lang="en-US" sz="4800" dirty="0" smtClean="0">
                <a:solidFill>
                  <a:srgbClr val="C00000"/>
                </a:solidFill>
              </a:rPr>
              <a:t>Developing </a:t>
            </a:r>
            <a:r>
              <a:rPr lang="en-US" sz="4800" dirty="0">
                <a:solidFill>
                  <a:srgbClr val="C00000"/>
                </a:solidFill>
              </a:rPr>
              <a:t>a Geoscience </a:t>
            </a:r>
            <a:r>
              <a:rPr lang="en-US" sz="4800" dirty="0" smtClean="0">
                <a:solidFill>
                  <a:srgbClr val="C00000"/>
                </a:solidFill>
              </a:rPr>
              <a:t>and Remote </a:t>
            </a:r>
            <a:r>
              <a:rPr lang="en-US" sz="4800" dirty="0">
                <a:solidFill>
                  <a:srgbClr val="C00000"/>
                </a:solidFill>
              </a:rPr>
              <a:t>Sensing Laboratory as </a:t>
            </a:r>
            <a:r>
              <a:rPr lang="en-US" sz="4800" dirty="0" smtClean="0">
                <a:solidFill>
                  <a:srgbClr val="C00000"/>
                </a:solidFill>
              </a:rPr>
              <a:t>a </a:t>
            </a:r>
            <a:r>
              <a:rPr lang="en-US" sz="4800" dirty="0">
                <a:solidFill>
                  <a:srgbClr val="C00000"/>
                </a:solidFill>
              </a:rPr>
              <a:t>Pathway to </a:t>
            </a:r>
            <a:r>
              <a:rPr lang="en-US" sz="4800" dirty="0" smtClean="0">
                <a:solidFill>
                  <a:srgbClr val="C00000"/>
                </a:solidFill>
              </a:rPr>
              <a:t>Earth SySTEM </a:t>
            </a:r>
            <a:r>
              <a:rPr lang="en-US" sz="4800" dirty="0">
                <a:solidFill>
                  <a:srgbClr val="C00000"/>
                </a:solidFill>
              </a:rPr>
              <a:t>Education</a:t>
            </a:r>
          </a:p>
        </p:txBody>
      </p:sp>
      <p:sp>
        <p:nvSpPr>
          <p:cNvPr id="3" name="Subtitle 2"/>
          <p:cNvSpPr>
            <a:spLocks noGrp="1"/>
          </p:cNvSpPr>
          <p:nvPr>
            <p:ph type="subTitle" idx="1"/>
          </p:nvPr>
        </p:nvSpPr>
        <p:spPr>
          <a:xfrm>
            <a:off x="474785" y="4876800"/>
            <a:ext cx="6537960" cy="1219200"/>
          </a:xfrm>
        </p:spPr>
        <p:txBody>
          <a:bodyPr>
            <a:normAutofit fontScale="25000" lnSpcReduction="20000"/>
          </a:bodyPr>
          <a:lstStyle/>
          <a:p>
            <a:r>
              <a:rPr lang="en-US" sz="11200" b="1" dirty="0" smtClean="0">
                <a:solidFill>
                  <a:schemeClr val="tx1">
                    <a:lumMod val="75000"/>
                    <a:lumOff val="25000"/>
                  </a:schemeClr>
                </a:solidFill>
              </a:rPr>
              <a:t>John D. Moore</a:t>
            </a:r>
          </a:p>
          <a:p>
            <a:endParaRPr lang="en-US" sz="6000" b="1" dirty="0" smtClean="0">
              <a:solidFill>
                <a:schemeClr val="tx1">
                  <a:lumMod val="75000"/>
                  <a:lumOff val="25000"/>
                </a:schemeClr>
              </a:solidFill>
            </a:endParaRPr>
          </a:p>
          <a:p>
            <a:r>
              <a:rPr lang="en-US" sz="6400" dirty="0" smtClean="0">
                <a:solidFill>
                  <a:schemeClr val="bg1">
                    <a:lumMod val="50000"/>
                  </a:schemeClr>
                </a:solidFill>
              </a:rPr>
              <a:t>Einstein Fellow Emeritus</a:t>
            </a:r>
          </a:p>
          <a:p>
            <a:r>
              <a:rPr lang="en-US" sz="6400" dirty="0" smtClean="0">
                <a:solidFill>
                  <a:schemeClr val="bg1">
                    <a:lumMod val="50000"/>
                  </a:schemeClr>
                </a:solidFill>
              </a:rPr>
              <a:t>President-Elect, National Earth Science Teachers Association</a:t>
            </a:r>
          </a:p>
          <a:p>
            <a:r>
              <a:rPr lang="en-US" sz="6400" dirty="0" smtClean="0">
                <a:solidFill>
                  <a:schemeClr val="bg1">
                    <a:lumMod val="50000"/>
                  </a:schemeClr>
                </a:solidFill>
              </a:rPr>
              <a:t>Chair, AMS Board on Outreach and Precollege Education</a:t>
            </a:r>
          </a:p>
          <a:p>
            <a:r>
              <a:rPr lang="en-US" sz="6400" dirty="0" smtClean="0">
                <a:solidFill>
                  <a:schemeClr val="bg1">
                    <a:lumMod val="50000"/>
                  </a:schemeClr>
                </a:solidFill>
              </a:rPr>
              <a:t>Executive Director, American Council of STEM Educators</a:t>
            </a:r>
          </a:p>
          <a:p>
            <a:r>
              <a:rPr lang="en-US" sz="6400" b="1" dirty="0" smtClean="0">
                <a:solidFill>
                  <a:schemeClr val="tx1"/>
                </a:solidFill>
              </a:rPr>
              <a:t>mr.moore.john@gmail.com</a:t>
            </a:r>
            <a:endParaRPr lang="en-US" sz="6400" b="1" dirty="0">
              <a:solidFill>
                <a:schemeClr val="tx1"/>
              </a:solidFill>
            </a:endParaRPr>
          </a:p>
        </p:txBody>
      </p:sp>
      <p:sp>
        <p:nvSpPr>
          <p:cNvPr id="4" name="TextBox 3"/>
          <p:cNvSpPr txBox="1"/>
          <p:nvPr/>
        </p:nvSpPr>
        <p:spPr>
          <a:xfrm>
            <a:off x="452176" y="3352800"/>
            <a:ext cx="3505200" cy="1323439"/>
          </a:xfrm>
          <a:prstGeom prst="rect">
            <a:avLst/>
          </a:prstGeom>
          <a:noFill/>
        </p:spPr>
        <p:txBody>
          <a:bodyPr wrap="square" rtlCol="0">
            <a:spAutoFit/>
          </a:bodyPr>
          <a:lstStyle/>
          <a:p>
            <a:r>
              <a:rPr lang="en-US" sz="2000" b="1" dirty="0" smtClean="0">
                <a:solidFill>
                  <a:schemeClr val="accent5">
                    <a:lumMod val="75000"/>
                  </a:schemeClr>
                </a:solidFill>
              </a:rPr>
              <a:t>Satellite and Education Conference</a:t>
            </a:r>
          </a:p>
          <a:p>
            <a:r>
              <a:rPr lang="en-US" sz="2000" b="1" dirty="0" smtClean="0">
                <a:solidFill>
                  <a:schemeClr val="accent5">
                    <a:lumMod val="75000"/>
                  </a:schemeClr>
                </a:solidFill>
              </a:rPr>
              <a:t>Madison, Wisconsin</a:t>
            </a:r>
          </a:p>
          <a:p>
            <a:r>
              <a:rPr lang="en-US" sz="2000" b="1" dirty="0" smtClean="0">
                <a:solidFill>
                  <a:schemeClr val="accent5">
                    <a:lumMod val="75000"/>
                  </a:schemeClr>
                </a:solidFill>
              </a:rPr>
              <a:t>August 1, 2014</a:t>
            </a:r>
            <a:endParaRPr lang="en-US" sz="2000" b="1" dirty="0">
              <a:solidFill>
                <a:schemeClr val="accent5">
                  <a:lumMod val="75000"/>
                </a:schemeClr>
              </a:solidFill>
            </a:endParaRPr>
          </a:p>
        </p:txBody>
      </p:sp>
    </p:spTree>
    <p:extLst>
      <p:ext uri="{BB962C8B-B14F-4D97-AF65-F5344CB8AC3E}">
        <p14:creationId xmlns:p14="http://schemas.microsoft.com/office/powerpoint/2010/main" val="3561103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7848600" cy="5334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828800" cy="1828800"/>
          </a:xfrm>
          <a:prstGeom prst="rect">
            <a:avLst/>
          </a:prstGeom>
        </p:spPr>
      </p:pic>
    </p:spTree>
    <p:extLst>
      <p:ext uri="{BB962C8B-B14F-4D97-AF65-F5344CB8AC3E}">
        <p14:creationId xmlns:p14="http://schemas.microsoft.com/office/powerpoint/2010/main" val="1298711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7848600" cy="6273800"/>
          </a:xfrm>
          <a:prstGeom prst="rect">
            <a:avLst/>
          </a:prstGeom>
        </p:spPr>
      </p:pic>
      <p:sp>
        <p:nvSpPr>
          <p:cNvPr id="2" name="Title 1"/>
          <p:cNvSpPr>
            <a:spLocks noGrp="1"/>
          </p:cNvSpPr>
          <p:nvPr>
            <p:ph type="ctrTitle"/>
          </p:nvPr>
        </p:nvSpPr>
        <p:spPr>
          <a:xfrm>
            <a:off x="457200" y="2286000"/>
            <a:ext cx="7543800" cy="1219200"/>
          </a:xfrm>
        </p:spPr>
        <p:txBody>
          <a:bodyPr/>
          <a:lstStyle/>
          <a:p>
            <a:pPr algn="ctr"/>
            <a:r>
              <a:rPr lang="en-US" sz="5400" dirty="0" smtClean="0">
                <a:solidFill>
                  <a:schemeClr val="bg1"/>
                </a:solidFill>
                <a:effectLst>
                  <a:outerShdw blurRad="38100" dist="38100" dir="2700000" algn="tl">
                    <a:srgbClr val="000000">
                      <a:alpha val="43137"/>
                    </a:srgbClr>
                  </a:outerShdw>
                </a:effectLst>
              </a:rPr>
              <a:t>LET THE FUTURE BEGIN</a:t>
            </a:r>
            <a:endParaRPr lang="en-US" sz="5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3365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5567546"/>
              </p:ext>
            </p:extLst>
          </p:nvPr>
        </p:nvGraphicFramePr>
        <p:xfrm>
          <a:off x="381000" y="346846"/>
          <a:ext cx="75438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2480870" y="236787"/>
            <a:ext cx="3505200" cy="3352393"/>
            <a:chOff x="574852" y="0"/>
            <a:chExt cx="2438028" cy="2437993"/>
          </a:xfrm>
        </p:grpSpPr>
        <p:sp>
          <p:nvSpPr>
            <p:cNvPr id="4" name="Oval 3"/>
            <p:cNvSpPr/>
            <p:nvPr/>
          </p:nvSpPr>
          <p:spPr>
            <a:xfrm>
              <a:off x="574852" y="0"/>
              <a:ext cx="2438028" cy="2437993"/>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 name="Oval 4"/>
            <p:cNvSpPr/>
            <p:nvPr/>
          </p:nvSpPr>
          <p:spPr>
            <a:xfrm>
              <a:off x="931893" y="357036"/>
              <a:ext cx="1723946" cy="17239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endParaRPr lang="en-US" sz="4700" kern="1200"/>
            </a:p>
          </p:txBody>
        </p:sp>
      </p:grpSp>
      <p:sp>
        <p:nvSpPr>
          <p:cNvPr id="6" name="TextBox 5"/>
          <p:cNvSpPr txBox="1"/>
          <p:nvPr/>
        </p:nvSpPr>
        <p:spPr>
          <a:xfrm>
            <a:off x="3174782" y="1221719"/>
            <a:ext cx="2229875" cy="523220"/>
          </a:xfrm>
          <a:prstGeom prst="rect">
            <a:avLst/>
          </a:prstGeom>
          <a:noFill/>
        </p:spPr>
        <p:txBody>
          <a:bodyPr wrap="square" rtlCol="0">
            <a:spAutoFit/>
          </a:bodyPr>
          <a:lstStyle/>
          <a:p>
            <a:r>
              <a:rPr lang="en-US" sz="2800" dirty="0" smtClean="0"/>
              <a:t>Geosciences</a:t>
            </a:r>
            <a:endParaRPr lang="en-US" sz="2800" dirty="0"/>
          </a:p>
        </p:txBody>
      </p:sp>
      <p:sp>
        <p:nvSpPr>
          <p:cNvPr id="7" name="TextBox 6"/>
          <p:cNvSpPr txBox="1"/>
          <p:nvPr/>
        </p:nvSpPr>
        <p:spPr>
          <a:xfrm>
            <a:off x="1143000" y="3098233"/>
            <a:ext cx="2590800" cy="830997"/>
          </a:xfrm>
          <a:prstGeom prst="rect">
            <a:avLst/>
          </a:prstGeom>
          <a:noFill/>
        </p:spPr>
        <p:txBody>
          <a:bodyPr wrap="square" rtlCol="0">
            <a:spAutoFit/>
          </a:bodyPr>
          <a:lstStyle/>
          <a:p>
            <a:r>
              <a:rPr lang="en-US" sz="2400" dirty="0" smtClean="0"/>
              <a:t>Environmental Science</a:t>
            </a:r>
            <a:endParaRPr lang="en-US" sz="2400" dirty="0"/>
          </a:p>
        </p:txBody>
      </p:sp>
      <p:sp>
        <p:nvSpPr>
          <p:cNvPr id="8" name="TextBox 7"/>
          <p:cNvSpPr txBox="1"/>
          <p:nvPr/>
        </p:nvSpPr>
        <p:spPr>
          <a:xfrm>
            <a:off x="2667000" y="4724400"/>
            <a:ext cx="3319070" cy="461665"/>
          </a:xfrm>
          <a:prstGeom prst="rect">
            <a:avLst/>
          </a:prstGeom>
          <a:noFill/>
        </p:spPr>
        <p:txBody>
          <a:bodyPr wrap="square" rtlCol="0">
            <a:spAutoFit/>
          </a:bodyPr>
          <a:lstStyle/>
          <a:p>
            <a:pPr algn="ctr"/>
            <a:r>
              <a:rPr lang="en-US" sz="2400" dirty="0" smtClean="0"/>
              <a:t>Earth System Science</a:t>
            </a:r>
            <a:endParaRPr lang="en-US" sz="2400" dirty="0"/>
          </a:p>
        </p:txBody>
      </p:sp>
      <p:cxnSp>
        <p:nvCxnSpPr>
          <p:cNvPr id="10" name="Straight Arrow Connector 9"/>
          <p:cNvCxnSpPr/>
          <p:nvPr/>
        </p:nvCxnSpPr>
        <p:spPr>
          <a:xfrm>
            <a:off x="2057400" y="990600"/>
            <a:ext cx="2057400" cy="2286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8068" y="381000"/>
            <a:ext cx="3575732" cy="1569660"/>
          </a:xfrm>
          <a:prstGeom prst="rect">
            <a:avLst/>
          </a:prstGeom>
          <a:noFill/>
          <a:ln w="19050">
            <a:noFill/>
          </a:ln>
        </p:spPr>
        <p:txBody>
          <a:bodyPr wrap="square" rtlCol="0">
            <a:spAutoFit/>
          </a:bodyPr>
          <a:lstStyle/>
          <a:p>
            <a:r>
              <a:rPr lang="en-US" sz="4800" dirty="0" smtClean="0">
                <a:solidFill>
                  <a:schemeClr val="tx2"/>
                </a:solidFill>
                <a:effectLst>
                  <a:outerShdw blurRad="38100" dist="38100" dir="2700000" algn="tl">
                    <a:srgbClr val="000000">
                      <a:alpha val="43137"/>
                    </a:srgbClr>
                  </a:outerShdw>
                </a:effectLst>
              </a:rPr>
              <a:t>Earth SySTEM</a:t>
            </a:r>
            <a:endParaRPr lang="en-US" sz="48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5031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19783"/>
            <a:ext cx="2743200" cy="2743200"/>
          </a:xfrm>
          <a:prstGeom prst="rect">
            <a:avLst/>
          </a:prstGeom>
        </p:spPr>
      </p:pic>
      <p:sp>
        <p:nvSpPr>
          <p:cNvPr id="2" name="Title 1"/>
          <p:cNvSpPr>
            <a:spLocks noGrp="1"/>
          </p:cNvSpPr>
          <p:nvPr>
            <p:ph type="title"/>
          </p:nvPr>
        </p:nvSpPr>
        <p:spPr>
          <a:xfrm>
            <a:off x="457200" y="396861"/>
            <a:ext cx="7620000" cy="1143000"/>
          </a:xfrm>
        </p:spPr>
        <p:txBody>
          <a:bodyPr/>
          <a:lstStyle/>
          <a:p>
            <a:r>
              <a:rPr lang="en-US" dirty="0" smtClean="0">
                <a:effectLst>
                  <a:outerShdw blurRad="38100" dist="38100" dir="2700000" algn="tl">
                    <a:srgbClr val="000000">
                      <a:alpha val="43137"/>
                    </a:srgbClr>
                  </a:outerShdw>
                </a:effectLst>
              </a:rPr>
              <a:t>Earth SySTEM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Education</a:t>
            </a:r>
            <a:r>
              <a:rPr lang="en-US" dirty="0" smtClean="0">
                <a:solidFill>
                  <a:srgbClr val="0070C0"/>
                </a:solidFill>
                <a:effectLst>
                  <a:outerShdw blurRad="38100" dist="38100" dir="2700000" algn="tl">
                    <a:srgbClr val="000000">
                      <a:alpha val="43137"/>
                    </a:srgbClr>
                  </a:outerShdw>
                </a:effectLst>
              </a:rPr>
              <a:t>*</a:t>
            </a:r>
            <a:endParaRPr lang="en-US"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828800"/>
            <a:ext cx="7620000" cy="4527918"/>
          </a:xfrm>
        </p:spPr>
        <p:txBody>
          <a:bodyPr>
            <a:normAutofit fontScale="85000" lnSpcReduction="10000"/>
          </a:bodyPr>
          <a:lstStyle/>
          <a:p>
            <a:pPr marL="114300" indent="0">
              <a:buNone/>
            </a:pPr>
            <a:r>
              <a:rPr lang="en-US" sz="3200" dirty="0"/>
              <a:t>Applications of the </a:t>
            </a:r>
            <a:endParaRPr lang="en-US" sz="3200" dirty="0" smtClean="0"/>
          </a:p>
          <a:p>
            <a:pPr marL="114300" indent="0">
              <a:buNone/>
            </a:pPr>
            <a:r>
              <a:rPr lang="en-US" sz="3200" b="1" dirty="0" smtClean="0"/>
              <a:t>Geosciences</a:t>
            </a:r>
            <a:r>
              <a:rPr lang="en-US" sz="3200" b="1" dirty="0" smtClean="0">
                <a:solidFill>
                  <a:schemeClr val="bg1">
                    <a:lumMod val="50000"/>
                  </a:schemeClr>
                </a:solidFill>
              </a:rPr>
              <a:t>*</a:t>
            </a:r>
            <a:r>
              <a:rPr lang="en-US" sz="3200" b="1" dirty="0" smtClean="0"/>
              <a:t> </a:t>
            </a:r>
            <a:r>
              <a:rPr lang="en-US" sz="3200" dirty="0"/>
              <a:t>in</a:t>
            </a:r>
            <a:r>
              <a:rPr lang="en-US" sz="3200" b="1" dirty="0"/>
              <a:t> </a:t>
            </a:r>
            <a:r>
              <a:rPr lang="en-US" sz="3200" b="1" dirty="0">
                <a:solidFill>
                  <a:schemeClr val="bg2">
                    <a:lumMod val="50000"/>
                  </a:schemeClr>
                </a:solidFill>
              </a:rPr>
              <a:t>Science, </a:t>
            </a:r>
            <a:endParaRPr lang="en-US" sz="3200" b="1" dirty="0" smtClean="0">
              <a:solidFill>
                <a:schemeClr val="bg2">
                  <a:lumMod val="50000"/>
                </a:schemeClr>
              </a:solidFill>
            </a:endParaRPr>
          </a:p>
          <a:p>
            <a:pPr marL="114300" indent="0">
              <a:buNone/>
            </a:pPr>
            <a:r>
              <a:rPr lang="en-US" sz="3200" b="1" dirty="0" smtClean="0">
                <a:solidFill>
                  <a:schemeClr val="bg2">
                    <a:lumMod val="50000"/>
                  </a:schemeClr>
                </a:solidFill>
              </a:rPr>
              <a:t>Technology</a:t>
            </a:r>
            <a:r>
              <a:rPr lang="en-US" sz="3200" b="1" dirty="0">
                <a:solidFill>
                  <a:schemeClr val="bg2">
                    <a:lumMod val="50000"/>
                  </a:schemeClr>
                </a:solidFill>
              </a:rPr>
              <a:t>, Engineering, and </a:t>
            </a:r>
            <a:endParaRPr lang="en-US" sz="3200" b="1" dirty="0" smtClean="0">
              <a:solidFill>
                <a:schemeClr val="bg2">
                  <a:lumMod val="50000"/>
                </a:schemeClr>
              </a:solidFill>
            </a:endParaRPr>
          </a:p>
          <a:p>
            <a:pPr marL="114300" indent="0">
              <a:buNone/>
            </a:pPr>
            <a:r>
              <a:rPr lang="en-US" sz="3200" b="1" dirty="0" smtClean="0">
                <a:solidFill>
                  <a:schemeClr val="bg2">
                    <a:lumMod val="50000"/>
                  </a:schemeClr>
                </a:solidFill>
              </a:rPr>
              <a:t>Mathematics </a:t>
            </a:r>
            <a:r>
              <a:rPr lang="en-US" sz="3200" b="1" dirty="0">
                <a:solidFill>
                  <a:schemeClr val="bg2">
                    <a:lumMod val="50000"/>
                  </a:schemeClr>
                </a:solidFill>
              </a:rPr>
              <a:t>(STEM) Education</a:t>
            </a:r>
            <a:r>
              <a:rPr lang="en-US" sz="3200" b="1" dirty="0"/>
              <a:t>, </a:t>
            </a:r>
            <a:r>
              <a:rPr lang="en-US" sz="3200" b="1" dirty="0" smtClean="0"/>
              <a:t>Earth SySTEM, </a:t>
            </a:r>
            <a:r>
              <a:rPr lang="en-US" sz="3200" dirty="0"/>
              <a:t>utilize satellite imagery, remote sensing technology, real-time data, and computer visualizations to facilitate interactions between STEM disciplines</a:t>
            </a:r>
            <a:r>
              <a:rPr lang="en-US" sz="3200" dirty="0" smtClean="0"/>
              <a:t>.</a:t>
            </a:r>
          </a:p>
          <a:p>
            <a:pPr marL="114300" indent="0">
              <a:buNone/>
            </a:pPr>
            <a:endParaRPr lang="en-US" sz="3200" dirty="0"/>
          </a:p>
          <a:p>
            <a:pPr marL="114300" indent="0">
              <a:buNone/>
            </a:pPr>
            <a:r>
              <a:rPr lang="en-US" sz="2400" dirty="0" smtClean="0">
                <a:solidFill>
                  <a:schemeClr val="bg1">
                    <a:lumMod val="50000"/>
                  </a:schemeClr>
                </a:solidFill>
              </a:rPr>
              <a:t>* Geoscience as defined by the NSF … </a:t>
            </a:r>
          </a:p>
          <a:p>
            <a:pPr marL="114300" indent="0">
              <a:buNone/>
            </a:pPr>
            <a:r>
              <a:rPr lang="en-US" sz="2400" dirty="0">
                <a:solidFill>
                  <a:schemeClr val="bg1">
                    <a:lumMod val="50000"/>
                  </a:schemeClr>
                </a:solidFill>
              </a:rPr>
              <a:t> </a:t>
            </a:r>
            <a:r>
              <a:rPr lang="en-US" sz="2400" dirty="0" smtClean="0">
                <a:solidFill>
                  <a:schemeClr val="bg1">
                    <a:lumMod val="50000"/>
                  </a:schemeClr>
                </a:solidFill>
              </a:rPr>
              <a:t>  Earth-Oceans-Atmosphere/Space</a:t>
            </a:r>
          </a:p>
          <a:p>
            <a:pPr marL="114300" indent="0">
              <a:buNone/>
            </a:pPr>
            <a:r>
              <a:rPr lang="en-US" sz="2400" dirty="0" smtClean="0">
                <a:solidFill>
                  <a:srgbClr val="0070C0"/>
                </a:solidFill>
              </a:rPr>
              <a:t>*</a:t>
            </a:r>
            <a:r>
              <a:rPr lang="en-US" sz="2400" dirty="0" smtClean="0">
                <a:solidFill>
                  <a:schemeClr val="bg1">
                    <a:lumMod val="50000"/>
                  </a:schemeClr>
                </a:solidFill>
              </a:rPr>
              <a:t> AMS Earth System STEM Education Policy Statement</a:t>
            </a:r>
            <a:r>
              <a:rPr lang="en-US" sz="2000" dirty="0" smtClean="0"/>
              <a:t> </a:t>
            </a:r>
            <a:endParaRPr lang="en-US" dirty="0"/>
          </a:p>
        </p:txBody>
      </p:sp>
    </p:spTree>
    <p:extLst>
      <p:ext uri="{BB962C8B-B14F-4D97-AF65-F5344CB8AC3E}">
        <p14:creationId xmlns:p14="http://schemas.microsoft.com/office/powerpoint/2010/main" val="1921722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First TIROS Pic_1Apr1960.jpg"/>
          <p:cNvPicPr>
            <a:picLocks noChangeAspect="1"/>
          </p:cNvPicPr>
          <p:nvPr/>
        </p:nvPicPr>
        <p:blipFill>
          <a:blip r:embed="rId2" cstate="print"/>
          <a:srcRect/>
          <a:stretch>
            <a:fillRect/>
          </a:stretch>
        </p:blipFill>
        <p:spPr bwMode="auto">
          <a:xfrm>
            <a:off x="228601" y="2057400"/>
            <a:ext cx="4066952" cy="4419600"/>
          </a:xfrm>
          <a:prstGeom prst="rect">
            <a:avLst/>
          </a:prstGeom>
          <a:noFill/>
          <a:ln w="9525">
            <a:noFill/>
            <a:miter lim="800000"/>
            <a:headEnd/>
            <a:tailEnd/>
          </a:ln>
        </p:spPr>
      </p:pic>
      <p:pic>
        <p:nvPicPr>
          <p:cNvPr id="14340" name="Picture 3" descr="Figure#9_GeoSTEM_Moore.jpg"/>
          <p:cNvPicPr>
            <a:picLocks noChangeAspect="1"/>
          </p:cNvPicPr>
          <p:nvPr/>
        </p:nvPicPr>
        <p:blipFill>
          <a:blip r:embed="rId3" cstate="print"/>
          <a:srcRect/>
          <a:stretch>
            <a:fillRect/>
          </a:stretch>
        </p:blipFill>
        <p:spPr bwMode="auto">
          <a:xfrm>
            <a:off x="4329223" y="2057400"/>
            <a:ext cx="3824177" cy="4419600"/>
          </a:xfrm>
          <a:prstGeom prst="rect">
            <a:avLst/>
          </a:prstGeom>
          <a:noFill/>
          <a:ln w="9525">
            <a:solidFill>
              <a:schemeClr val="tx1"/>
            </a:solidFill>
            <a:miter lim="800000"/>
            <a:headEnd/>
            <a:tailEnd/>
          </a:ln>
        </p:spPr>
      </p:pic>
      <p:sp>
        <p:nvSpPr>
          <p:cNvPr id="8" name="Title 7"/>
          <p:cNvSpPr>
            <a:spLocks noGrp="1"/>
          </p:cNvSpPr>
          <p:nvPr>
            <p:ph type="title"/>
          </p:nvPr>
        </p:nvSpPr>
        <p:spPr>
          <a:xfrm>
            <a:off x="457200" y="457200"/>
            <a:ext cx="7696200" cy="1295400"/>
          </a:xfrm>
        </p:spPr>
        <p:txBody>
          <a:bodyPr>
            <a:noAutofit/>
          </a:bodyPr>
          <a:lstStyle/>
          <a:p>
            <a:r>
              <a:rPr lang="en-US" sz="4400" dirty="0" smtClean="0">
                <a:effectLst>
                  <a:outerShdw blurRad="38100" dist="38100" dir="2700000" algn="tl">
                    <a:srgbClr val="000000">
                      <a:alpha val="43137"/>
                    </a:srgbClr>
                  </a:outerShdw>
                </a:effectLst>
                <a:latin typeface="+mn-lt"/>
              </a:rPr>
              <a:t>Geoscience and Earth Systems </a:t>
            </a:r>
            <a:br>
              <a:rPr lang="en-US" sz="4400" dirty="0" smtClean="0">
                <a:effectLst>
                  <a:outerShdw blurRad="38100" dist="38100" dir="2700000" algn="tl">
                    <a:srgbClr val="000000">
                      <a:alpha val="43137"/>
                    </a:srgbClr>
                  </a:outerShdw>
                </a:effectLst>
                <a:latin typeface="+mn-lt"/>
              </a:rPr>
            </a:br>
            <a:r>
              <a:rPr lang="en-US" sz="4400" dirty="0" smtClean="0">
                <a:effectLst>
                  <a:outerShdw blurRad="38100" dist="38100" dir="2700000" algn="tl">
                    <a:srgbClr val="000000">
                      <a:alpha val="43137"/>
                    </a:srgbClr>
                  </a:outerShdw>
                </a:effectLst>
                <a:latin typeface="+mn-lt"/>
              </a:rPr>
              <a:t>STEM Education: Earth SySTEM </a:t>
            </a:r>
            <a:endParaRPr lang="en-US" sz="44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032115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60" y="304800"/>
            <a:ext cx="7620000" cy="1143000"/>
          </a:xfrm>
        </p:spPr>
        <p:txBody>
          <a:bodyPr/>
          <a:lstStyle/>
          <a:p>
            <a:r>
              <a:rPr lang="en-US" sz="3600" dirty="0" smtClean="0"/>
              <a:t>Science -Technology -Engineering – Mathematics</a:t>
            </a:r>
            <a:r>
              <a:rPr lang="en-US" sz="3200" dirty="0" smtClean="0"/>
              <a:t/>
            </a:r>
            <a:br>
              <a:rPr lang="en-US" sz="3200" dirty="0" smtClean="0"/>
            </a:br>
            <a:r>
              <a:rPr lang="en-US" sz="3200" dirty="0" smtClean="0">
                <a:solidFill>
                  <a:schemeClr val="tx2">
                    <a:lumMod val="60000"/>
                    <a:lumOff val="40000"/>
                  </a:schemeClr>
                </a:solidFill>
                <a:effectLst>
                  <a:outerShdw blurRad="38100" dist="38100" dir="2700000" algn="tl">
                    <a:srgbClr val="000000">
                      <a:alpha val="43137"/>
                    </a:srgbClr>
                  </a:outerShdw>
                </a:effectLst>
              </a:rPr>
              <a:t>Next Generation Earth Systems Education</a:t>
            </a:r>
            <a:endParaRPr lang="en-US" sz="3200" dirty="0">
              <a:solidFill>
                <a:schemeClr val="tx2">
                  <a:lumMod val="60000"/>
                  <a:lumOff val="40000"/>
                </a:schemeClr>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60" y="1911298"/>
            <a:ext cx="2208540" cy="1530604"/>
          </a:xfrm>
          <a:prstGeom prst="rect">
            <a:avLst/>
          </a:prstGeom>
        </p:spPr>
      </p:pic>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0999" y="3455757"/>
            <a:ext cx="4572000" cy="3048000"/>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97" y="1937748"/>
            <a:ext cx="3152299" cy="202465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2998" y="3962400"/>
            <a:ext cx="3152299" cy="257175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1911298"/>
            <a:ext cx="2359051" cy="15444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5815" y="3455757"/>
            <a:ext cx="1934036" cy="1428338"/>
          </a:xfrm>
          <a:prstGeom prst="rect">
            <a:avLst/>
          </a:prstGeom>
        </p:spPr>
      </p:pic>
    </p:spTree>
    <p:extLst>
      <p:ext uri="{BB962C8B-B14F-4D97-AF65-F5344CB8AC3E}">
        <p14:creationId xmlns:p14="http://schemas.microsoft.com/office/powerpoint/2010/main" val="566323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599" y="1716704"/>
            <a:ext cx="2731737" cy="1828800"/>
          </a:xfrm>
          <a:prstGeom prst="rect">
            <a:avLst/>
          </a:prstGeom>
        </p:spPr>
      </p:pic>
      <p:sp>
        <p:nvSpPr>
          <p:cNvPr id="3" name="Content Placeholder 2"/>
          <p:cNvSpPr>
            <a:spLocks noGrp="1"/>
          </p:cNvSpPr>
          <p:nvPr>
            <p:ph idx="1"/>
          </p:nvPr>
        </p:nvSpPr>
        <p:spPr>
          <a:xfrm>
            <a:off x="457200" y="2514600"/>
            <a:ext cx="7543800" cy="3794760"/>
          </a:xfrm>
        </p:spPr>
        <p:txBody>
          <a:bodyPr>
            <a:normAutofit/>
          </a:bodyPr>
          <a:lstStyle/>
          <a:p>
            <a:pPr>
              <a:buFont typeface="Wingdings" pitchFamily="2" charset="2"/>
              <a:buChar char="Ø"/>
            </a:pPr>
            <a:r>
              <a:rPr lang="en-US" sz="2800" dirty="0" smtClean="0"/>
              <a:t>Real-Time Data </a:t>
            </a:r>
          </a:p>
          <a:p>
            <a:pPr>
              <a:buFont typeface="Wingdings" pitchFamily="2" charset="2"/>
              <a:buChar char="Ø"/>
            </a:pPr>
            <a:r>
              <a:rPr lang="en-US" sz="2800" dirty="0" smtClean="0"/>
              <a:t>Google Earth Display</a:t>
            </a:r>
          </a:p>
          <a:p>
            <a:pPr>
              <a:buFont typeface="Wingdings" pitchFamily="2" charset="2"/>
              <a:buChar char="Ø"/>
            </a:pPr>
            <a:r>
              <a:rPr lang="en-US" sz="2800" dirty="0" smtClean="0"/>
              <a:t>Geographic Information System (GIS)</a:t>
            </a:r>
          </a:p>
          <a:p>
            <a:pPr>
              <a:buFont typeface="Wingdings" pitchFamily="2" charset="2"/>
              <a:buChar char="Ø"/>
            </a:pPr>
            <a:r>
              <a:rPr lang="en-US" sz="2800" dirty="0" smtClean="0"/>
              <a:t>Image Analysis</a:t>
            </a:r>
          </a:p>
          <a:p>
            <a:pPr>
              <a:buFont typeface="Wingdings" pitchFamily="2" charset="2"/>
              <a:buChar char="Ø"/>
            </a:pPr>
            <a:r>
              <a:rPr lang="en-US" sz="2800" dirty="0" smtClean="0"/>
              <a:t>Study Earth as a System</a:t>
            </a:r>
          </a:p>
          <a:p>
            <a:pPr>
              <a:buFont typeface="Wingdings" pitchFamily="2" charset="2"/>
              <a:buChar char="Ø"/>
            </a:pPr>
            <a:r>
              <a:rPr lang="en-US" sz="2800" dirty="0" smtClean="0"/>
              <a:t>Monitoring</a:t>
            </a:r>
          </a:p>
          <a:p>
            <a:pPr>
              <a:buFont typeface="Wingdings" pitchFamily="2" charset="2"/>
              <a:buChar char="Ø"/>
            </a:pPr>
            <a:r>
              <a:rPr lang="en-US" sz="2800" dirty="0" smtClean="0"/>
              <a:t>Field Observations and Data Collection</a:t>
            </a:r>
            <a:endParaRPr lang="en-US" sz="2800" dirty="0"/>
          </a:p>
        </p:txBody>
      </p:sp>
      <p:sp>
        <p:nvSpPr>
          <p:cNvPr id="5" name="TextBox 4"/>
          <p:cNvSpPr txBox="1"/>
          <p:nvPr/>
        </p:nvSpPr>
        <p:spPr>
          <a:xfrm>
            <a:off x="609600" y="685797"/>
            <a:ext cx="7391400" cy="1200329"/>
          </a:xfrm>
          <a:prstGeom prst="rect">
            <a:avLst/>
          </a:prstGeom>
          <a:noFill/>
          <a:ln w="38100">
            <a:noFill/>
          </a:ln>
          <a:effectLst>
            <a:glow rad="63500">
              <a:schemeClr val="accent1">
                <a:satMod val="175000"/>
                <a:alpha val="40000"/>
              </a:schemeClr>
            </a:glow>
          </a:effectLst>
          <a:scene3d>
            <a:camera prst="orthographicFront"/>
            <a:lightRig rig="threePt" dir="t"/>
          </a:scene3d>
          <a:sp3d>
            <a:bevelT w="114300" prst="artDeco"/>
          </a:sp3d>
        </p:spPr>
        <p:txBody>
          <a:bodyPr wrap="square" rtlCol="0">
            <a:spAutoFit/>
          </a:bodyPr>
          <a:lstStyle/>
          <a:p>
            <a:r>
              <a:rPr lang="en-US" sz="3600" dirty="0" smtClean="0">
                <a:solidFill>
                  <a:schemeClr val="accent1">
                    <a:lumMod val="75000"/>
                  </a:schemeClr>
                </a:solidFill>
                <a:effectLst>
                  <a:outerShdw blurRad="38100" dist="38100" dir="2700000" algn="tl">
                    <a:srgbClr val="000000">
                      <a:alpha val="43137"/>
                    </a:srgbClr>
                  </a:outerShdw>
                </a:effectLst>
              </a:rPr>
              <a:t>Geoscience and Remote </a:t>
            </a:r>
          </a:p>
          <a:p>
            <a:r>
              <a:rPr lang="en-US" sz="3600" dirty="0" smtClean="0">
                <a:solidFill>
                  <a:schemeClr val="accent1">
                    <a:lumMod val="75000"/>
                  </a:schemeClr>
                </a:solidFill>
                <a:effectLst>
                  <a:outerShdw blurRad="38100" dist="38100" dir="2700000" algn="tl">
                    <a:srgbClr val="000000">
                      <a:alpha val="43137"/>
                    </a:srgbClr>
                  </a:outerShdw>
                </a:effectLst>
              </a:rPr>
              <a:t>Sensing Laboratory</a:t>
            </a:r>
            <a:endParaRPr lang="en-US" sz="3600" dirty="0">
              <a:solidFill>
                <a:schemeClr val="accent1">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238" y="381000"/>
            <a:ext cx="1904762" cy="15746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733800"/>
            <a:ext cx="1676400" cy="2895600"/>
          </a:xfrm>
          <a:prstGeom prst="rect">
            <a:avLst/>
          </a:prstGeom>
        </p:spPr>
      </p:pic>
    </p:spTree>
    <p:extLst>
      <p:ext uri="{BB962C8B-B14F-4D97-AF65-F5344CB8AC3E}">
        <p14:creationId xmlns:p14="http://schemas.microsoft.com/office/powerpoint/2010/main" val="3246662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457200" y="533400"/>
            <a:ext cx="5562600" cy="609600"/>
          </a:xfrm>
          <a:ln w="57150">
            <a:noFill/>
          </a:ln>
          <a:effectLst>
            <a:glow rad="63500">
              <a:schemeClr val="accent1">
                <a:satMod val="175000"/>
                <a:alpha val="40000"/>
              </a:schemeClr>
            </a:glow>
          </a:effectLst>
          <a:scene3d>
            <a:camera prst="orthographicFront"/>
            <a:lightRig rig="threePt" dir="t"/>
          </a:scene3d>
          <a:sp3d>
            <a:bevelT w="114300" prst="artDeco"/>
          </a:sp3d>
        </p:spPr>
        <p:txBody>
          <a:bodyPr>
            <a:noAutofit/>
          </a:bodyPr>
          <a:lstStyle/>
          <a:p>
            <a:pPr eaLnBrk="1" hangingPunct="1"/>
            <a:r>
              <a:rPr lang="en-US" sz="3600" dirty="0" smtClean="0">
                <a:effectLst>
                  <a:outerShdw blurRad="38100" dist="38100" dir="2700000" algn="tl">
                    <a:srgbClr val="000000">
                      <a:alpha val="43137"/>
                    </a:srgbClr>
                  </a:outerShdw>
                </a:effectLst>
                <a:latin typeface="+mn-lt"/>
              </a:rPr>
              <a:t>SPACE-EARTH : EARTH-SPACE</a:t>
            </a:r>
          </a:p>
        </p:txBody>
      </p:sp>
      <p:sp>
        <p:nvSpPr>
          <p:cNvPr id="10243" name="Rectangle 3"/>
          <p:cNvSpPr>
            <a:spLocks noGrp="1" noChangeArrowheads="1"/>
          </p:cNvSpPr>
          <p:nvPr>
            <p:ph type="subTitle" idx="1"/>
          </p:nvPr>
        </p:nvSpPr>
        <p:spPr>
          <a:xfrm>
            <a:off x="266700" y="3048000"/>
            <a:ext cx="7924800" cy="2895600"/>
          </a:xfrm>
        </p:spPr>
        <p:txBody>
          <a:bodyPr>
            <a:normAutofit fontScale="92500" lnSpcReduction="20000"/>
          </a:bodyPr>
          <a:lstStyle/>
          <a:p>
            <a:pPr marL="342900" indent="-342900" algn="l">
              <a:buFont typeface="Wingdings" pitchFamily="2" charset="2"/>
              <a:buChar char="Ø"/>
            </a:pPr>
            <a:r>
              <a:rPr lang="en-US" sz="2800" dirty="0" smtClean="0">
                <a:solidFill>
                  <a:schemeClr val="tx1"/>
                </a:solidFill>
              </a:rPr>
              <a:t>Fosters </a:t>
            </a:r>
            <a:r>
              <a:rPr lang="en-US" sz="2800" dirty="0" smtClean="0">
                <a:solidFill>
                  <a:schemeClr val="accent6">
                    <a:lumMod val="50000"/>
                  </a:schemeClr>
                </a:solidFill>
                <a:effectLst>
                  <a:outerShdw blurRad="38100" dist="38100" dir="2700000" algn="tl">
                    <a:srgbClr val="000000">
                      <a:alpha val="43137"/>
                    </a:srgbClr>
                  </a:outerShdw>
                </a:effectLst>
              </a:rPr>
              <a:t>Geospatial Thinking</a:t>
            </a:r>
          </a:p>
          <a:p>
            <a:pPr marL="342900" indent="-342900" algn="l">
              <a:buFont typeface="Wingdings" pitchFamily="2" charset="2"/>
              <a:buChar char="Ø"/>
            </a:pPr>
            <a:r>
              <a:rPr lang="en-US" sz="2800" dirty="0" smtClean="0">
                <a:solidFill>
                  <a:schemeClr val="tx1"/>
                </a:solidFill>
              </a:rPr>
              <a:t>Identifies geo-referenced data </a:t>
            </a:r>
          </a:p>
          <a:p>
            <a:pPr algn="l"/>
            <a:r>
              <a:rPr lang="en-US" sz="2800" dirty="0">
                <a:solidFill>
                  <a:schemeClr val="tx1"/>
                </a:solidFill>
              </a:rPr>
              <a:t> </a:t>
            </a:r>
            <a:r>
              <a:rPr lang="en-US" sz="2800" dirty="0" smtClean="0">
                <a:solidFill>
                  <a:schemeClr val="tx1"/>
                </a:solidFill>
              </a:rPr>
              <a:t>      points/sources</a:t>
            </a:r>
          </a:p>
          <a:p>
            <a:pPr marL="342900" indent="-342900" algn="l">
              <a:buFont typeface="Wingdings" pitchFamily="2" charset="2"/>
              <a:buChar char="Ø"/>
            </a:pPr>
            <a:r>
              <a:rPr lang="en-US" sz="2800" dirty="0" smtClean="0">
                <a:solidFill>
                  <a:schemeClr val="tx1"/>
                </a:solidFill>
              </a:rPr>
              <a:t>Incorporates </a:t>
            </a:r>
            <a:r>
              <a:rPr lang="en-US" sz="2800" dirty="0" smtClean="0">
                <a:solidFill>
                  <a:schemeClr val="accent6">
                    <a:lumMod val="50000"/>
                  </a:schemeClr>
                </a:solidFill>
                <a:effectLst>
                  <a:outerShdw blurRad="38100" dist="38100" dir="2700000" algn="tl">
                    <a:srgbClr val="000000">
                      <a:alpha val="43137"/>
                    </a:srgbClr>
                  </a:outerShdw>
                </a:effectLst>
              </a:rPr>
              <a:t>Real-time Data</a:t>
            </a:r>
          </a:p>
          <a:p>
            <a:pPr marL="342900" indent="-342900" algn="l">
              <a:buFont typeface="Wingdings" pitchFamily="2" charset="2"/>
              <a:buChar char="Ø"/>
            </a:pPr>
            <a:r>
              <a:rPr lang="en-US" sz="2800" dirty="0" smtClean="0">
                <a:solidFill>
                  <a:schemeClr val="tx1"/>
                </a:solidFill>
              </a:rPr>
              <a:t>Develops </a:t>
            </a:r>
            <a:r>
              <a:rPr lang="en-US" sz="2800" dirty="0" smtClean="0">
                <a:solidFill>
                  <a:schemeClr val="accent6">
                    <a:lumMod val="50000"/>
                  </a:schemeClr>
                </a:solidFill>
                <a:effectLst>
                  <a:outerShdw blurRad="38100" dist="38100" dir="2700000" algn="tl">
                    <a:srgbClr val="000000">
                      <a:alpha val="43137"/>
                    </a:srgbClr>
                  </a:outerShdw>
                </a:effectLst>
              </a:rPr>
              <a:t>Geoscience and </a:t>
            </a:r>
            <a:r>
              <a:rPr lang="en-US" sz="2800" dirty="0">
                <a:solidFill>
                  <a:schemeClr val="accent6">
                    <a:lumMod val="50000"/>
                  </a:schemeClr>
                </a:solidFill>
                <a:effectLst>
                  <a:outerShdw blurRad="38100" dist="38100" dir="2700000" algn="tl">
                    <a:srgbClr val="000000">
                      <a:alpha val="43137"/>
                    </a:srgbClr>
                  </a:outerShdw>
                </a:effectLst>
              </a:rPr>
              <a:t> </a:t>
            </a:r>
            <a:r>
              <a:rPr lang="en-US" sz="2800" dirty="0" smtClean="0">
                <a:solidFill>
                  <a:schemeClr val="accent6">
                    <a:lumMod val="50000"/>
                  </a:schemeClr>
                </a:solidFill>
                <a:effectLst>
                  <a:outerShdw blurRad="38100" dist="38100" dir="2700000" algn="tl">
                    <a:srgbClr val="000000">
                      <a:alpha val="43137"/>
                    </a:srgbClr>
                  </a:outerShdw>
                </a:effectLst>
              </a:rPr>
              <a:t>                                                  Remote Sensing</a:t>
            </a:r>
            <a:r>
              <a:rPr lang="en-US" sz="2800" dirty="0" smtClean="0">
                <a:solidFill>
                  <a:schemeClr val="tx1"/>
                </a:solidFill>
              </a:rPr>
              <a:t> content </a:t>
            </a:r>
          </a:p>
          <a:p>
            <a:pPr algn="l"/>
            <a:r>
              <a:rPr lang="en-US" sz="2800" dirty="0">
                <a:solidFill>
                  <a:schemeClr val="tx1"/>
                </a:solidFill>
              </a:rPr>
              <a:t> </a:t>
            </a:r>
            <a:r>
              <a:rPr lang="en-US" sz="2800" dirty="0" smtClean="0">
                <a:solidFill>
                  <a:schemeClr val="tx1"/>
                </a:solidFill>
              </a:rPr>
              <a:t>    and </a:t>
            </a:r>
            <a:r>
              <a:rPr lang="en-US" sz="2800" dirty="0" smtClean="0">
                <a:solidFill>
                  <a:schemeClr val="accent6">
                    <a:lumMod val="50000"/>
                  </a:schemeClr>
                </a:solidFill>
                <a:effectLst>
                  <a:outerShdw blurRad="38100" dist="38100" dir="2700000" algn="tl">
                    <a:srgbClr val="000000">
                      <a:alpha val="43137"/>
                    </a:srgbClr>
                  </a:outerShdw>
                </a:effectLst>
              </a:rPr>
              <a:t>applications</a:t>
            </a:r>
          </a:p>
          <a:p>
            <a:pPr algn="ctr" eaLnBrk="1" hangingPunct="1"/>
            <a:endParaRPr lang="en-US" sz="3200" dirty="0" smtClean="0">
              <a:solidFill>
                <a:schemeClr val="tx1"/>
              </a:solidFill>
            </a:endParaRPr>
          </a:p>
        </p:txBody>
      </p:sp>
      <p:sp>
        <p:nvSpPr>
          <p:cNvPr id="5" name="TextBox 4"/>
          <p:cNvSpPr txBox="1"/>
          <p:nvPr/>
        </p:nvSpPr>
        <p:spPr>
          <a:xfrm>
            <a:off x="533400" y="1219200"/>
            <a:ext cx="7391400" cy="1107996"/>
          </a:xfrm>
          <a:prstGeom prst="rect">
            <a:avLst/>
          </a:prstGeom>
          <a:noFill/>
        </p:spPr>
        <p:txBody>
          <a:bodyPr wrap="square" rtlCol="0">
            <a:spAutoFit/>
          </a:bodyPr>
          <a:lstStyle/>
          <a:p>
            <a:pPr algn="ctr"/>
            <a:r>
              <a:rPr lang="en-US" sz="2200" b="1" dirty="0" smtClean="0">
                <a:solidFill>
                  <a:schemeClr val="bg1"/>
                </a:solidFill>
              </a:rPr>
              <a:t>Students now have the ability to </a:t>
            </a:r>
          </a:p>
          <a:p>
            <a:pPr algn="ctr"/>
            <a:r>
              <a:rPr lang="en-US" sz="2200" b="1" dirty="0" smtClean="0">
                <a:solidFill>
                  <a:schemeClr val="bg1"/>
                </a:solidFill>
              </a:rPr>
              <a:t>examine a geo-referenced location from the </a:t>
            </a:r>
          </a:p>
          <a:p>
            <a:pPr algn="ctr"/>
            <a:r>
              <a:rPr lang="en-US" sz="2200" b="1" dirty="0" smtClean="0">
                <a:solidFill>
                  <a:schemeClr val="bg1"/>
                </a:solidFill>
              </a:rPr>
              <a:t>top-down and bottom-up </a:t>
            </a:r>
          </a:p>
        </p:txBody>
      </p:sp>
      <p:sp>
        <p:nvSpPr>
          <p:cNvPr id="6" name="TextBox 5"/>
          <p:cNvSpPr txBox="1"/>
          <p:nvPr/>
        </p:nvSpPr>
        <p:spPr>
          <a:xfrm>
            <a:off x="578618" y="1371600"/>
            <a:ext cx="4419600" cy="1384995"/>
          </a:xfrm>
          <a:prstGeom prst="rect">
            <a:avLst/>
          </a:prstGeom>
          <a:solidFill>
            <a:schemeClr val="accent3">
              <a:lumMod val="20000"/>
              <a:lumOff val="80000"/>
            </a:schemeClr>
          </a:solidFill>
          <a:ln w="19050">
            <a:solidFill>
              <a:schemeClr val="tx1"/>
            </a:solidFill>
          </a:ln>
          <a:effectLst/>
        </p:spPr>
        <p:txBody>
          <a:bodyPr wrap="square" rtlCol="0">
            <a:spAutoFit/>
          </a:bodyPr>
          <a:lstStyle/>
          <a:p>
            <a:r>
              <a:rPr lang="en-US" sz="2800" dirty="0" smtClean="0"/>
              <a:t>An Integrated “SEES”</a:t>
            </a:r>
          </a:p>
          <a:p>
            <a:r>
              <a:rPr lang="en-US" sz="2800" dirty="0" smtClean="0"/>
              <a:t>Earth SySTEM Educational Model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28599"/>
            <a:ext cx="2489200" cy="35052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810" y="4006798"/>
            <a:ext cx="1828800"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400" y="4006798"/>
            <a:ext cx="1778000" cy="2743200"/>
          </a:xfrm>
          <a:prstGeom prst="rect">
            <a:avLst/>
          </a:prstGeom>
        </p:spPr>
      </p:pic>
    </p:spTree>
    <p:extLst>
      <p:ext uri="{BB962C8B-B14F-4D97-AF65-F5344CB8AC3E}">
        <p14:creationId xmlns:p14="http://schemas.microsoft.com/office/powerpoint/2010/main" val="3793888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04800"/>
            <a:ext cx="7634257" cy="32788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342140"/>
            <a:ext cx="3124200" cy="23431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5462"/>
            <a:ext cx="3245112" cy="2341088"/>
          </a:xfrm>
          <a:prstGeom prst="rect">
            <a:avLst/>
          </a:prstGeom>
        </p:spPr>
      </p:pic>
      <p:sp>
        <p:nvSpPr>
          <p:cNvPr id="7" name="TextBox 6"/>
          <p:cNvSpPr txBox="1"/>
          <p:nvPr/>
        </p:nvSpPr>
        <p:spPr>
          <a:xfrm>
            <a:off x="990600" y="3733800"/>
            <a:ext cx="6826512" cy="461665"/>
          </a:xfrm>
          <a:prstGeom prst="rect">
            <a:avLst/>
          </a:prstGeom>
          <a:noFill/>
          <a:ln w="9525">
            <a:solidFill>
              <a:schemeClr val="accent2"/>
            </a:solidFill>
          </a:ln>
        </p:spPr>
        <p:txBody>
          <a:bodyPr wrap="square" rtlCol="0">
            <a:spAutoFit/>
          </a:bodyPr>
          <a:lstStyle/>
          <a:p>
            <a:pPr algn="ctr"/>
            <a:r>
              <a:rPr lang="en-US" sz="2400" dirty="0" smtClean="0"/>
              <a:t>     </a:t>
            </a:r>
            <a:r>
              <a:rPr lang="en-US" sz="2400" b="1" dirty="0" smtClean="0">
                <a:effectLst>
                  <a:outerShdw blurRad="38100" dist="38100" dir="2700000" algn="tl">
                    <a:srgbClr val="000000">
                      <a:alpha val="43137"/>
                    </a:srgbClr>
                  </a:outerShdw>
                </a:effectLst>
              </a:rPr>
              <a:t>SPACE TO EARTH : EARTH TO SPACE (SEES)</a:t>
            </a:r>
            <a:endParaRPr lang="en-US" sz="24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943600"/>
            <a:ext cx="120883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26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143000"/>
            <a:ext cx="16002000" cy="10001250"/>
          </a:xfrm>
          <a:prstGeom prst="rect">
            <a:avLst/>
          </a:prstGeom>
          <a:noFill/>
          <a:ln w="9525">
            <a:noFill/>
            <a:miter lim="800000"/>
            <a:headEnd/>
            <a:tailEnd/>
          </a:ln>
        </p:spPr>
      </p:pic>
    </p:spTree>
    <p:extLst>
      <p:ext uri="{BB962C8B-B14F-4D97-AF65-F5344CB8AC3E}">
        <p14:creationId xmlns:p14="http://schemas.microsoft.com/office/powerpoint/2010/main" val="340484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effectLst>
                  <a:outerShdw blurRad="38100" dist="38100" dir="2700000" algn="tl">
                    <a:srgbClr val="000000">
                      <a:alpha val="43137"/>
                    </a:srgbClr>
                  </a:outerShdw>
                </a:effectLst>
                <a:latin typeface="+mn-lt"/>
              </a:rPr>
              <a:t>National Initiatives</a:t>
            </a:r>
          </a:p>
        </p:txBody>
      </p:sp>
      <p:sp>
        <p:nvSpPr>
          <p:cNvPr id="10243" name="Rectangle 3"/>
          <p:cNvSpPr>
            <a:spLocks noGrp="1" noChangeArrowheads="1"/>
          </p:cNvSpPr>
          <p:nvPr>
            <p:ph type="body" idx="1"/>
          </p:nvPr>
        </p:nvSpPr>
        <p:spPr>
          <a:xfrm>
            <a:off x="525213" y="1429005"/>
            <a:ext cx="8229600" cy="4178491"/>
          </a:xfrm>
        </p:spPr>
        <p:txBody>
          <a:bodyPr>
            <a:normAutofit lnSpcReduction="10000"/>
          </a:bodyPr>
          <a:lstStyle/>
          <a:p>
            <a:pPr eaLnBrk="1" hangingPunct="1">
              <a:lnSpc>
                <a:spcPct val="90000"/>
              </a:lnSpc>
              <a:buFont typeface="Wingdings" pitchFamily="2" charset="2"/>
              <a:buChar char="Ø"/>
            </a:pPr>
            <a:r>
              <a:rPr lang="en-US" sz="2500" dirty="0" smtClean="0"/>
              <a:t>PCAST K-12 STEM Education Report</a:t>
            </a:r>
          </a:p>
          <a:p>
            <a:pPr marL="114300" indent="0">
              <a:lnSpc>
                <a:spcPct val="90000"/>
              </a:lnSpc>
              <a:buNone/>
            </a:pPr>
            <a:r>
              <a:rPr lang="en-US" sz="2500" dirty="0" smtClean="0"/>
              <a:t>    “PREPARE and INSPIRE”</a:t>
            </a:r>
          </a:p>
          <a:p>
            <a:pPr eaLnBrk="1" hangingPunct="1">
              <a:lnSpc>
                <a:spcPct val="90000"/>
              </a:lnSpc>
              <a:buFont typeface="Wingdings" pitchFamily="2" charset="2"/>
              <a:buChar char="Ø"/>
            </a:pPr>
            <a:r>
              <a:rPr lang="en-US" sz="2500" dirty="0" smtClean="0"/>
              <a:t>National Academy of Sciences </a:t>
            </a:r>
            <a:endParaRPr lang="en-US" sz="2500" dirty="0"/>
          </a:p>
          <a:p>
            <a:pPr marL="114300" indent="0" eaLnBrk="1" hangingPunct="1">
              <a:lnSpc>
                <a:spcPct val="90000"/>
              </a:lnSpc>
              <a:buNone/>
            </a:pPr>
            <a:r>
              <a:rPr lang="en-US" sz="2500" dirty="0" smtClean="0"/>
              <a:t>    “Successful K-12 STEM Schools”</a:t>
            </a:r>
          </a:p>
          <a:p>
            <a:pPr eaLnBrk="1" hangingPunct="1">
              <a:lnSpc>
                <a:spcPct val="90000"/>
              </a:lnSpc>
              <a:buFont typeface="Wingdings" pitchFamily="2" charset="2"/>
              <a:buChar char="Ø"/>
            </a:pPr>
            <a:r>
              <a:rPr lang="en-US" sz="2500" dirty="0" smtClean="0"/>
              <a:t>National Science Foundation </a:t>
            </a:r>
          </a:p>
          <a:p>
            <a:pPr marL="114300" indent="0">
              <a:lnSpc>
                <a:spcPct val="90000"/>
              </a:lnSpc>
              <a:buNone/>
            </a:pPr>
            <a:r>
              <a:rPr lang="en-US" sz="2500" dirty="0" smtClean="0"/>
              <a:t>    “Preparing the Next Generation of STEM Innovators”</a:t>
            </a:r>
          </a:p>
          <a:p>
            <a:pPr>
              <a:lnSpc>
                <a:spcPct val="90000"/>
              </a:lnSpc>
              <a:buFont typeface="Wingdings" pitchFamily="2" charset="2"/>
              <a:buChar char="Ø"/>
            </a:pPr>
            <a:r>
              <a:rPr lang="en-US" sz="2500" dirty="0" smtClean="0"/>
              <a:t>Next Generation Science Standards (NGSS)</a:t>
            </a:r>
          </a:p>
          <a:p>
            <a:pPr>
              <a:lnSpc>
                <a:spcPct val="90000"/>
              </a:lnSpc>
              <a:buFont typeface="Wingdings" pitchFamily="2" charset="2"/>
              <a:buChar char="Ø"/>
            </a:pPr>
            <a:r>
              <a:rPr lang="en-US" sz="2500" dirty="0" smtClean="0"/>
              <a:t>American Meteorological Society</a:t>
            </a:r>
          </a:p>
          <a:p>
            <a:pPr marL="114300" indent="0">
              <a:lnSpc>
                <a:spcPct val="90000"/>
              </a:lnSpc>
              <a:buNone/>
            </a:pPr>
            <a:r>
              <a:rPr lang="en-US" sz="2500" dirty="0"/>
              <a:t> </a:t>
            </a:r>
            <a:r>
              <a:rPr lang="en-US" sz="2500" dirty="0" smtClean="0"/>
              <a:t>   “Earth System STEM Education </a:t>
            </a:r>
          </a:p>
          <a:p>
            <a:pPr marL="114300" indent="0">
              <a:lnSpc>
                <a:spcPct val="90000"/>
              </a:lnSpc>
              <a:buNone/>
            </a:pPr>
            <a:r>
              <a:rPr lang="en-US" sz="2500" dirty="0"/>
              <a:t> </a:t>
            </a:r>
            <a:r>
              <a:rPr lang="en-US" sz="2500" dirty="0" smtClean="0"/>
              <a:t>     Policy Statement”</a:t>
            </a:r>
          </a:p>
          <a:p>
            <a:pPr eaLnBrk="1" hangingPunct="1">
              <a:lnSpc>
                <a:spcPct val="90000"/>
              </a:lnSpc>
              <a:buFont typeface="Wingdings" pitchFamily="2" charset="2"/>
              <a:buChar char="§"/>
            </a:pPr>
            <a:endParaRPr lang="en-US" sz="2800" dirty="0" smtClean="0"/>
          </a:p>
        </p:txBody>
      </p:sp>
      <p:pic>
        <p:nvPicPr>
          <p:cNvPr id="10245" name="Picture 4" descr="NAS Successful STEM Education.gif"/>
          <p:cNvPicPr>
            <a:picLocks noChangeAspect="1"/>
          </p:cNvPicPr>
          <p:nvPr/>
        </p:nvPicPr>
        <p:blipFill>
          <a:blip r:embed="rId3" cstate="print"/>
          <a:srcRect/>
          <a:stretch>
            <a:fillRect/>
          </a:stretch>
        </p:blipFill>
        <p:spPr bwMode="auto">
          <a:xfrm>
            <a:off x="5715000" y="1569287"/>
            <a:ext cx="1295400" cy="1684338"/>
          </a:xfrm>
          <a:prstGeom prst="rect">
            <a:avLst/>
          </a:prstGeom>
          <a:noFill/>
          <a:ln w="9525">
            <a:solidFill>
              <a:schemeClr val="bg1"/>
            </a:solidFill>
            <a:miter lim="800000"/>
            <a:headEnd/>
            <a:tailEnd/>
          </a:ln>
        </p:spPr>
      </p:pic>
      <p:pic>
        <p:nvPicPr>
          <p:cNvPr id="10246" name="Picture 5" descr="NGSS.png"/>
          <p:cNvPicPr>
            <a:picLocks noChangeAspect="1"/>
          </p:cNvPicPr>
          <p:nvPr/>
        </p:nvPicPr>
        <p:blipFill>
          <a:blip r:embed="rId4" cstate="print"/>
          <a:srcRect/>
          <a:stretch>
            <a:fillRect/>
          </a:stretch>
        </p:blipFill>
        <p:spPr bwMode="auto">
          <a:xfrm>
            <a:off x="5013323" y="599562"/>
            <a:ext cx="1539040" cy="700401"/>
          </a:xfrm>
          <a:prstGeom prst="rect">
            <a:avLst/>
          </a:prstGeom>
          <a:noFill/>
          <a:ln w="9525">
            <a:solidFill>
              <a:schemeClr val="bg1"/>
            </a:solidFill>
            <a:miter lim="800000"/>
            <a:headEnd/>
            <a:tailEnd/>
          </a:ln>
        </p:spPr>
      </p:pic>
      <p:pic>
        <p:nvPicPr>
          <p:cNvPr id="10247" name="Picture 6" descr="ostp_banner.jpg"/>
          <p:cNvPicPr>
            <a:picLocks noChangeAspect="1"/>
          </p:cNvPicPr>
          <p:nvPr/>
        </p:nvPicPr>
        <p:blipFill>
          <a:blip r:embed="rId5" cstate="print"/>
          <a:srcRect/>
          <a:stretch>
            <a:fillRect/>
          </a:stretch>
        </p:blipFill>
        <p:spPr bwMode="auto">
          <a:xfrm>
            <a:off x="525213" y="5486400"/>
            <a:ext cx="6684963" cy="685800"/>
          </a:xfrm>
          <a:prstGeom prst="rect">
            <a:avLst/>
          </a:prstGeom>
          <a:noFill/>
          <a:ln w="9525">
            <a:solidFill>
              <a:schemeClr val="bg1"/>
            </a:solidFill>
            <a:miter lim="800000"/>
            <a:headEnd/>
            <a:tailEnd/>
          </a:ln>
        </p:spPr>
      </p:pic>
      <p:pic>
        <p:nvPicPr>
          <p:cNvPr id="10244" name="Picture 3" descr="nsb_stem_report_f.jpg"/>
          <p:cNvPicPr>
            <a:picLocks noChangeAspect="1"/>
          </p:cNvPicPr>
          <p:nvPr/>
        </p:nvPicPr>
        <p:blipFill>
          <a:blip r:embed="rId6" cstate="print"/>
          <a:srcRect/>
          <a:stretch>
            <a:fillRect/>
          </a:stretch>
        </p:blipFill>
        <p:spPr bwMode="auto">
          <a:xfrm>
            <a:off x="6737124" y="4511675"/>
            <a:ext cx="1524000" cy="1949450"/>
          </a:xfrm>
          <a:prstGeom prst="rect">
            <a:avLst/>
          </a:prstGeom>
          <a:noFill/>
          <a:ln w="9525">
            <a:solidFill>
              <a:schemeClr val="bg1"/>
            </a:solidFill>
            <a:miter lim="800000"/>
            <a:headEnd/>
            <a:tailEnd/>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6106" y="274136"/>
            <a:ext cx="1341094" cy="135125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5363" y="6248400"/>
            <a:ext cx="2667000" cy="428625"/>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3837" y="4114800"/>
            <a:ext cx="1246803" cy="1246803"/>
          </a:xfrm>
          <a:prstGeom prst="rect">
            <a:avLst/>
          </a:prstGeom>
        </p:spPr>
      </p:pic>
    </p:spTree>
    <p:extLst>
      <p:ext uri="{BB962C8B-B14F-4D97-AF65-F5344CB8AC3E}">
        <p14:creationId xmlns:p14="http://schemas.microsoft.com/office/powerpoint/2010/main" val="1315757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lstStyle/>
          <a:p>
            <a:r>
              <a:rPr lang="en-US" dirty="0" smtClean="0"/>
              <a:t>Real Time ISS HD Imagery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 y="1540329"/>
            <a:ext cx="8473440" cy="5295900"/>
          </a:xfrm>
          <a:prstGeom prst="rect">
            <a:avLst/>
          </a:prstGeom>
        </p:spPr>
      </p:pic>
    </p:spTree>
    <p:extLst>
      <p:ext uri="{BB962C8B-B14F-4D97-AF65-F5344CB8AC3E}">
        <p14:creationId xmlns:p14="http://schemas.microsoft.com/office/powerpoint/2010/main" val="1107935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1"/>
            <a:ext cx="7315200" cy="6629400"/>
          </a:xfrm>
          <a:prstGeom prst="rect">
            <a:avLst/>
          </a:prstGeom>
        </p:spPr>
      </p:pic>
    </p:spTree>
    <p:extLst>
      <p:ext uri="{BB962C8B-B14F-4D97-AF65-F5344CB8AC3E}">
        <p14:creationId xmlns:p14="http://schemas.microsoft.com/office/powerpoint/2010/main" val="2607203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34478"/>
            <a:ext cx="2805230" cy="2103922"/>
          </a:xfrm>
          <a:prstGeom prst="rect">
            <a:avLst/>
          </a:prstGeom>
          <a:effectLst>
            <a:glow rad="228600">
              <a:schemeClr val="accent1">
                <a:satMod val="175000"/>
                <a:alpha val="40000"/>
              </a:schemeClr>
            </a:glow>
          </a:effectLst>
        </p:spPr>
      </p:pic>
      <p:sp>
        <p:nvSpPr>
          <p:cNvPr id="2" name="Title 1"/>
          <p:cNvSpPr>
            <a:spLocks noGrp="1"/>
          </p:cNvSpPr>
          <p:nvPr>
            <p:ph type="ctrTitle"/>
          </p:nvPr>
        </p:nvSpPr>
        <p:spPr>
          <a:xfrm>
            <a:off x="228600" y="609601"/>
            <a:ext cx="5105400" cy="1219200"/>
          </a:xfrm>
        </p:spPr>
        <p:txBody>
          <a:bodyPr/>
          <a:lstStyle/>
          <a:p>
            <a:r>
              <a:rPr lang="en-US" sz="3200" dirty="0" smtClean="0">
                <a:effectLst>
                  <a:outerShdw blurRad="38100" dist="38100" dir="2700000" algn="tl">
                    <a:srgbClr val="000000">
                      <a:alpha val="43137"/>
                    </a:srgbClr>
                  </a:outerShdw>
                </a:effectLst>
              </a:rPr>
              <a:t>To Observe the Earth and </a:t>
            </a:r>
            <a:br>
              <a:rPr lang="en-US" sz="3200" dirty="0" smtClean="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      Visualize the Future …</a:t>
            </a:r>
            <a:endParaRPr lang="en-US" sz="32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4800" y="2308540"/>
            <a:ext cx="4343400" cy="1905000"/>
          </a:xfrm>
          <a:ln w="12700">
            <a:solidFill>
              <a:schemeClr val="tx2"/>
            </a:solidFill>
          </a:ln>
          <a:effectLst>
            <a:glow rad="101600">
              <a:schemeClr val="accent1">
                <a:satMod val="175000"/>
                <a:alpha val="40000"/>
              </a:schemeClr>
            </a:glow>
          </a:effectLst>
        </p:spPr>
        <p:txBody>
          <a:bodyPr>
            <a:normAutofit/>
          </a:bodyPr>
          <a:lstStyle/>
          <a:p>
            <a:r>
              <a:rPr lang="en-US" dirty="0"/>
              <a:t> </a:t>
            </a:r>
            <a:r>
              <a:rPr lang="en-US" sz="5200" dirty="0" smtClean="0"/>
              <a:t>A New Era of Observations</a:t>
            </a:r>
            <a:endParaRPr lang="en-US" sz="5200" dirty="0"/>
          </a:p>
        </p:txBody>
      </p:sp>
      <p:sp>
        <p:nvSpPr>
          <p:cNvPr id="5" name="TextBox 4"/>
          <p:cNvSpPr txBox="1"/>
          <p:nvPr/>
        </p:nvSpPr>
        <p:spPr>
          <a:xfrm>
            <a:off x="1066800" y="5867400"/>
            <a:ext cx="5867400" cy="584775"/>
          </a:xfrm>
          <a:prstGeom prst="rect">
            <a:avLst/>
          </a:prstGeom>
          <a:noFill/>
          <a:ln w="28575">
            <a:solidFill>
              <a:schemeClr val="tx2"/>
            </a:solidFill>
          </a:ln>
        </p:spPr>
        <p:txBody>
          <a:bodyPr wrap="square" rtlCol="0">
            <a:spAutoFit/>
          </a:bodyPr>
          <a:lstStyle/>
          <a:p>
            <a:pPr algn="ctr"/>
            <a:r>
              <a:rPr lang="en-US" sz="3200" dirty="0" smtClean="0">
                <a:solidFill>
                  <a:schemeClr val="tx2"/>
                </a:solidFill>
              </a:rPr>
              <a:t>Build </a:t>
            </a:r>
            <a:r>
              <a:rPr lang="en-US" sz="3200" dirty="0">
                <a:solidFill>
                  <a:schemeClr val="tx2"/>
                </a:solidFill>
              </a:rPr>
              <a:t>-</a:t>
            </a:r>
            <a:r>
              <a:rPr lang="en-US" sz="3200" dirty="0" smtClean="0">
                <a:solidFill>
                  <a:schemeClr val="tx2"/>
                </a:solidFill>
              </a:rPr>
              <a:t> Launch - Utilize - Educate</a:t>
            </a:r>
            <a:endParaRPr lang="en-US" sz="3200" dirty="0">
              <a:solidFill>
                <a:schemeClr val="tx2"/>
              </a:solidFill>
            </a:endParaRPr>
          </a:p>
        </p:txBody>
      </p:sp>
      <p:pic>
        <p:nvPicPr>
          <p:cNvPr id="6" name="Picture 5" descr="BLUECUBE_graphic.png"/>
          <p:cNvPicPr>
            <a:picLocks noChangeAspect="1"/>
          </p:cNvPicPr>
          <p:nvPr/>
        </p:nvPicPr>
        <p:blipFill>
          <a:blip r:embed="rId3" cstate="print"/>
          <a:stretch>
            <a:fillRect/>
          </a:stretch>
        </p:blipFill>
        <p:spPr>
          <a:xfrm>
            <a:off x="5181600" y="2971800"/>
            <a:ext cx="2665882" cy="2483480"/>
          </a:xfrm>
          <a:prstGeom prst="rect">
            <a:avLst/>
          </a:prstGeom>
          <a:ln w="19050">
            <a:solidFill>
              <a:schemeClr val="bg1"/>
            </a:solidFill>
          </a:ln>
          <a:effectLst>
            <a:glow rad="228600">
              <a:schemeClr val="accent1">
                <a:satMod val="175000"/>
                <a:alpha val="40000"/>
              </a:schemeClr>
            </a:glow>
          </a:effectLst>
        </p:spPr>
      </p:pic>
      <p:sp>
        <p:nvSpPr>
          <p:cNvPr id="9" name="TextBox 8"/>
          <p:cNvSpPr txBox="1"/>
          <p:nvPr/>
        </p:nvSpPr>
        <p:spPr>
          <a:xfrm>
            <a:off x="609600" y="4648200"/>
            <a:ext cx="3429000" cy="707886"/>
          </a:xfrm>
          <a:prstGeom prst="rect">
            <a:avLst/>
          </a:prstGeom>
          <a:noFill/>
        </p:spPr>
        <p:txBody>
          <a:bodyPr wrap="square" rtlCol="0">
            <a:spAutoFit/>
          </a:bodyPr>
          <a:lstStyle/>
          <a:p>
            <a:pPr algn="ctr"/>
            <a:r>
              <a:rPr lang="en-US" sz="4000" dirty="0" smtClean="0">
                <a:solidFill>
                  <a:schemeClr val="tx2"/>
                </a:solidFill>
              </a:rPr>
              <a:t>BLUECUBE</a:t>
            </a:r>
            <a:endParaRPr lang="en-US" sz="4000" dirty="0">
              <a:solidFill>
                <a:schemeClr val="tx2"/>
              </a:solidFill>
            </a:endParaRPr>
          </a:p>
        </p:txBody>
      </p:sp>
    </p:spTree>
    <p:extLst>
      <p:ext uri="{BB962C8B-B14F-4D97-AF65-F5344CB8AC3E}">
        <p14:creationId xmlns:p14="http://schemas.microsoft.com/office/powerpoint/2010/main" val="3177195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5181600" cy="914400"/>
          </a:xfrm>
          <a:ln w="38100">
            <a:noFill/>
          </a:ln>
          <a:effectLst>
            <a:glow rad="63500">
              <a:schemeClr val="accent1">
                <a:satMod val="175000"/>
                <a:alpha val="40000"/>
              </a:schemeClr>
            </a:glow>
          </a:effectLst>
          <a:scene3d>
            <a:camera prst="orthographicFront"/>
            <a:lightRig rig="threePt" dir="t"/>
          </a:scene3d>
          <a:sp3d>
            <a:bevelT w="114300" prst="artDeco"/>
          </a:sp3d>
        </p:spPr>
        <p:txBody>
          <a:bodyPr/>
          <a:lstStyle/>
          <a:p>
            <a:r>
              <a:rPr lang="en-US" dirty="0" smtClean="0"/>
              <a:t> </a:t>
            </a:r>
            <a:r>
              <a:rPr lang="en-US" sz="4400" dirty="0" smtClean="0">
                <a:solidFill>
                  <a:schemeClr val="accent1">
                    <a:lumMod val="75000"/>
                  </a:schemeClr>
                </a:solidFill>
                <a:effectLst>
                  <a:outerShdw blurRad="38100" dist="38100" dir="2700000" algn="tl">
                    <a:srgbClr val="000000">
                      <a:alpha val="43137"/>
                    </a:srgbClr>
                  </a:outerShdw>
                </a:effectLst>
              </a:rPr>
              <a:t>Prepare and Inspire</a:t>
            </a:r>
            <a:endParaRPr lang="en-US" sz="4400" dirty="0">
              <a:solidFill>
                <a:schemeClr val="accent1">
                  <a:lumMod val="75000"/>
                </a:schemeClr>
              </a:solidFill>
              <a:effectLst>
                <a:outerShdw blurRad="38100" dist="38100" dir="2700000" algn="tl">
                  <a:srgbClr val="000000">
                    <a:alpha val="43137"/>
                  </a:srgbClr>
                </a:outerShdw>
              </a:effectLst>
            </a:endParaRPr>
          </a:p>
        </p:txBody>
      </p:sp>
      <p:pic>
        <p:nvPicPr>
          <p:cNvPr id="6" name="Picture 5" descr="einstein_www-txt2pic-com.jpg"/>
          <p:cNvPicPr>
            <a:picLocks noChangeAspect="1"/>
          </p:cNvPicPr>
          <p:nvPr/>
        </p:nvPicPr>
        <p:blipFill>
          <a:blip r:embed="rId2" cstate="print"/>
          <a:stretch>
            <a:fillRect/>
          </a:stretch>
        </p:blipFill>
        <p:spPr>
          <a:xfrm>
            <a:off x="152400" y="4038600"/>
            <a:ext cx="3124200" cy="2343150"/>
          </a:xfrm>
          <a:prstGeom prst="rect">
            <a:avLst/>
          </a:prstGeom>
          <a:ln>
            <a:solidFill>
              <a:schemeClr val="bg1"/>
            </a:solidFill>
          </a:ln>
        </p:spPr>
      </p:pic>
      <p:pic>
        <p:nvPicPr>
          <p:cNvPr id="10" name="Picture 9" descr="jinkang.jpg"/>
          <p:cNvPicPr>
            <a:picLocks noChangeAspect="1"/>
          </p:cNvPicPr>
          <p:nvPr/>
        </p:nvPicPr>
        <p:blipFill>
          <a:blip r:embed="rId3" cstate="print"/>
          <a:stretch>
            <a:fillRect/>
          </a:stretch>
        </p:blipFill>
        <p:spPr>
          <a:xfrm>
            <a:off x="6934200" y="4038600"/>
            <a:ext cx="1834978" cy="2514600"/>
          </a:xfrm>
          <a:prstGeom prst="rect">
            <a:avLst/>
          </a:prstGeom>
          <a:ln>
            <a:solidFill>
              <a:schemeClr val="bg1"/>
            </a:solidFill>
          </a:ln>
        </p:spPr>
      </p:pic>
      <p:pic>
        <p:nvPicPr>
          <p:cNvPr id="11" name="Picture 10" descr="P6011350.JPG"/>
          <p:cNvPicPr>
            <a:picLocks noChangeAspect="1"/>
          </p:cNvPicPr>
          <p:nvPr/>
        </p:nvPicPr>
        <p:blipFill>
          <a:blip r:embed="rId4" cstate="print"/>
          <a:srcRect l="6428" t="8571" r="10157" b="-6551"/>
          <a:stretch>
            <a:fillRect/>
          </a:stretch>
        </p:blipFill>
        <p:spPr>
          <a:xfrm>
            <a:off x="228600" y="1295400"/>
            <a:ext cx="3200400" cy="2667000"/>
          </a:xfrm>
          <a:prstGeom prst="rect">
            <a:avLst/>
          </a:prstGeom>
          <a:ln>
            <a:noFill/>
          </a:ln>
        </p:spPr>
      </p:pic>
      <p:pic>
        <p:nvPicPr>
          <p:cNvPr id="12" name="Picture 11" descr="P8031840.JPG"/>
          <p:cNvPicPr>
            <a:picLocks noChangeAspect="1"/>
          </p:cNvPicPr>
          <p:nvPr/>
        </p:nvPicPr>
        <p:blipFill>
          <a:blip r:embed="rId5" cstate="print"/>
          <a:stretch>
            <a:fillRect/>
          </a:stretch>
        </p:blipFill>
        <p:spPr>
          <a:xfrm>
            <a:off x="3454400" y="4038600"/>
            <a:ext cx="3251200" cy="2438400"/>
          </a:xfrm>
          <a:prstGeom prst="rect">
            <a:avLst/>
          </a:prstGeom>
          <a:ln>
            <a:solidFill>
              <a:schemeClr val="bg1"/>
            </a:solidFill>
          </a:ln>
        </p:spPr>
      </p:pic>
      <p:pic>
        <p:nvPicPr>
          <p:cNvPr id="4" name="Content Placeholder 3" descr="RGO_16.jpg"/>
          <p:cNvPicPr>
            <a:picLocks noGrp="1" noChangeAspect="1"/>
          </p:cNvPicPr>
          <p:nvPr>
            <p:ph idx="1"/>
          </p:nvPr>
        </p:nvPicPr>
        <p:blipFill>
          <a:blip r:embed="rId6" cstate="print"/>
          <a:srcRect l="4878" t="-4634" b="3171"/>
          <a:stretch>
            <a:fillRect/>
          </a:stretch>
        </p:blipFill>
        <p:spPr>
          <a:xfrm>
            <a:off x="3733800" y="1295400"/>
            <a:ext cx="2971800" cy="2438400"/>
          </a:xfrm>
        </p:spPr>
      </p:pic>
      <p:pic>
        <p:nvPicPr>
          <p:cNvPr id="13" name="Picture 12" descr="P6011355.JPG"/>
          <p:cNvPicPr>
            <a:picLocks noChangeAspect="1"/>
          </p:cNvPicPr>
          <p:nvPr/>
        </p:nvPicPr>
        <p:blipFill>
          <a:blip r:embed="rId7" cstate="print"/>
          <a:stretch>
            <a:fillRect/>
          </a:stretch>
        </p:blipFill>
        <p:spPr>
          <a:xfrm>
            <a:off x="6858000" y="2133600"/>
            <a:ext cx="2133600" cy="1600200"/>
          </a:xfrm>
          <a:prstGeom prst="rect">
            <a:avLst/>
          </a:prstGeom>
          <a:ln>
            <a:solidFill>
              <a:schemeClr val="bg1"/>
            </a:solid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661" y="304800"/>
            <a:ext cx="2022389" cy="1516792"/>
          </a:xfrm>
          <a:prstGeom prst="rect">
            <a:avLst/>
          </a:prstGeom>
        </p:spPr>
      </p:pic>
    </p:spTree>
    <p:extLst>
      <p:ext uri="{BB962C8B-B14F-4D97-AF65-F5344CB8AC3E}">
        <p14:creationId xmlns:p14="http://schemas.microsoft.com/office/powerpoint/2010/main" val="2715755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exel_BalloonSat_image3.jpg"/>
          <p:cNvPicPr>
            <a:picLocks noChangeAspect="1"/>
          </p:cNvPicPr>
          <p:nvPr/>
        </p:nvPicPr>
        <p:blipFill>
          <a:blip r:embed="rId2" cstate="print"/>
          <a:stretch>
            <a:fillRect/>
          </a:stretch>
        </p:blipFill>
        <p:spPr>
          <a:xfrm>
            <a:off x="3733800" y="3429000"/>
            <a:ext cx="4724400" cy="3546536"/>
          </a:xfrm>
          <a:prstGeom prst="rect">
            <a:avLst/>
          </a:prstGeom>
        </p:spPr>
      </p:pic>
      <p:pic>
        <p:nvPicPr>
          <p:cNvPr id="4" name="Picture 3" descr="C:\Users\zuser\Desktop\Balloon Launch\Launch2.jpg"/>
          <p:cNvPicPr/>
          <p:nvPr/>
        </p:nvPicPr>
        <p:blipFill rotWithShape="1">
          <a:blip r:embed="rId3" cstate="screen">
            <a:extLst>
              <a:ext uri="{28A0092B-C50C-407E-A947-70E740481C1C}">
                <a14:useLocalDpi xmlns:a14="http://schemas.microsoft.com/office/drawing/2010/main"/>
              </a:ext>
            </a:extLst>
          </a:blip>
          <a:srcRect/>
          <a:stretch/>
        </p:blipFill>
        <p:spPr bwMode="auto">
          <a:xfrm>
            <a:off x="0" y="24245"/>
            <a:ext cx="3733800" cy="2209800"/>
          </a:xfrm>
          <a:prstGeom prst="rect">
            <a:avLst/>
          </a:prstGeom>
          <a:noFill/>
          <a:ln>
            <a:solidFill>
              <a:schemeClr val="tx1"/>
            </a:solidFill>
          </a:ln>
          <a:extLst>
            <a:ext uri="{53640926-AAD7-44D8-BBD7-CCE9431645EC}">
              <a14:shadowObscured xmlns:a14="http://schemas.microsoft.com/office/drawing/2010/main"/>
            </a:ext>
          </a:extLst>
        </p:spPr>
      </p:pic>
      <p:pic>
        <p:nvPicPr>
          <p:cNvPr id="5" name="Picture 4" descr="C:\Users\zuser\Desktop\Balloon Launch\Launch3.jpg"/>
          <p:cNvPicPr/>
          <p:nvPr/>
        </p:nvPicPr>
        <p:blipFill rotWithShape="1">
          <a:blip r:embed="rId4" cstate="screen">
            <a:extLst>
              <a:ext uri="{28A0092B-C50C-407E-A947-70E740481C1C}">
                <a14:useLocalDpi xmlns:a14="http://schemas.microsoft.com/office/drawing/2010/main"/>
              </a:ext>
            </a:extLst>
          </a:blip>
          <a:srcRect/>
          <a:stretch/>
        </p:blipFill>
        <p:spPr bwMode="auto">
          <a:xfrm>
            <a:off x="0" y="4648200"/>
            <a:ext cx="3733800" cy="2209800"/>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38100"/>
            <a:ext cx="4648200" cy="33909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62856"/>
            <a:ext cx="3733800" cy="2381407"/>
          </a:xfrm>
          <a:prstGeom prst="rect">
            <a:avLst/>
          </a:prstGeom>
        </p:spPr>
      </p:pic>
    </p:spTree>
    <p:extLst>
      <p:ext uri="{BB962C8B-B14F-4D97-AF65-F5344CB8AC3E}">
        <p14:creationId xmlns:p14="http://schemas.microsoft.com/office/powerpoint/2010/main" val="3320144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ckOn8.jpg"/>
          <p:cNvPicPr>
            <a:picLocks noChangeAspect="1"/>
          </p:cNvPicPr>
          <p:nvPr/>
        </p:nvPicPr>
        <p:blipFill>
          <a:blip r:embed="rId2" cstate="print"/>
          <a:stretch>
            <a:fillRect/>
          </a:stretch>
        </p:blipFill>
        <p:spPr>
          <a:xfrm>
            <a:off x="4343400" y="0"/>
            <a:ext cx="2971800" cy="2228850"/>
          </a:xfrm>
          <a:prstGeom prst="rect">
            <a:avLst/>
          </a:prstGeom>
        </p:spPr>
      </p:pic>
      <p:pic>
        <p:nvPicPr>
          <p:cNvPr id="2" name="Picture 1" descr="RockOn1.jpg"/>
          <p:cNvPicPr>
            <a:picLocks noChangeAspect="1"/>
          </p:cNvPicPr>
          <p:nvPr/>
        </p:nvPicPr>
        <p:blipFill>
          <a:blip r:embed="rId3" cstate="print"/>
          <a:stretch>
            <a:fillRect/>
          </a:stretch>
        </p:blipFill>
        <p:spPr>
          <a:xfrm>
            <a:off x="0" y="0"/>
            <a:ext cx="4368800" cy="6858000"/>
          </a:xfrm>
          <a:prstGeom prst="rect">
            <a:avLst/>
          </a:prstGeom>
        </p:spPr>
      </p:pic>
      <p:pic>
        <p:nvPicPr>
          <p:cNvPr id="4" name="Picture 3" descr="RockOn5.jpg"/>
          <p:cNvPicPr>
            <a:picLocks noChangeAspect="1"/>
          </p:cNvPicPr>
          <p:nvPr/>
        </p:nvPicPr>
        <p:blipFill>
          <a:blip r:embed="rId4" cstate="print"/>
          <a:stretch>
            <a:fillRect/>
          </a:stretch>
        </p:blipFill>
        <p:spPr>
          <a:xfrm>
            <a:off x="4343400" y="4036740"/>
            <a:ext cx="3505200" cy="2821259"/>
          </a:xfrm>
          <a:prstGeom prst="rect">
            <a:avLst/>
          </a:prstGeom>
        </p:spPr>
      </p:pic>
      <p:pic>
        <p:nvPicPr>
          <p:cNvPr id="5" name="Picture 4" descr="Rock4.jpg"/>
          <p:cNvPicPr>
            <a:picLocks noChangeAspect="1"/>
          </p:cNvPicPr>
          <p:nvPr/>
        </p:nvPicPr>
        <p:blipFill>
          <a:blip r:embed="rId5" cstate="print"/>
          <a:stretch>
            <a:fillRect/>
          </a:stretch>
        </p:blipFill>
        <p:spPr>
          <a:xfrm>
            <a:off x="5562600" y="1905000"/>
            <a:ext cx="3327400" cy="2495550"/>
          </a:xfrm>
          <a:prstGeom prst="rect">
            <a:avLst/>
          </a:prstGeom>
        </p:spPr>
      </p:pic>
      <p:pic>
        <p:nvPicPr>
          <p:cNvPr id="6" name="Picture 5" descr="RockOn_2013.jpg"/>
          <p:cNvPicPr>
            <a:picLocks noChangeAspect="1"/>
          </p:cNvPicPr>
          <p:nvPr/>
        </p:nvPicPr>
        <p:blipFill>
          <a:blip r:embed="rId6" cstate="print"/>
          <a:stretch>
            <a:fillRect/>
          </a:stretch>
        </p:blipFill>
        <p:spPr>
          <a:xfrm>
            <a:off x="1066800" y="323850"/>
            <a:ext cx="2571015" cy="1905000"/>
          </a:xfrm>
          <a:prstGeom prst="rect">
            <a:avLst/>
          </a:prstGeom>
        </p:spPr>
      </p:pic>
    </p:spTree>
    <p:extLst>
      <p:ext uri="{BB962C8B-B14F-4D97-AF65-F5344CB8AC3E}">
        <p14:creationId xmlns:p14="http://schemas.microsoft.com/office/powerpoint/2010/main" val="485217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58200" cy="6858000"/>
          </a:xfrm>
          <a:prstGeom prst="rect">
            <a:avLst/>
          </a:prstGeom>
        </p:spPr>
      </p:pic>
      <p:sp>
        <p:nvSpPr>
          <p:cNvPr id="3" name="TextBox 2"/>
          <p:cNvSpPr txBox="1"/>
          <p:nvPr/>
        </p:nvSpPr>
        <p:spPr>
          <a:xfrm>
            <a:off x="4876800" y="292205"/>
            <a:ext cx="3048000" cy="461665"/>
          </a:xfrm>
          <a:prstGeom prst="rect">
            <a:avLst/>
          </a:prstGeom>
          <a:noFill/>
        </p:spPr>
        <p:txBody>
          <a:bodyPr wrap="square" rtlCol="0">
            <a:spAutoFit/>
          </a:bodyPr>
          <a:lstStyle/>
          <a:p>
            <a:r>
              <a:rPr lang="en-US" sz="2400" dirty="0" smtClean="0">
                <a:solidFill>
                  <a:schemeClr val="bg1"/>
                </a:solidFill>
              </a:rPr>
              <a:t>Geospatial Intelligence</a:t>
            </a:r>
            <a:endParaRPr lang="en-US" sz="2400" dirty="0">
              <a:solidFill>
                <a:schemeClr val="bg1"/>
              </a:solidFill>
            </a:endParaRPr>
          </a:p>
        </p:txBody>
      </p:sp>
    </p:spTree>
    <p:extLst>
      <p:ext uri="{BB962C8B-B14F-4D97-AF65-F5344CB8AC3E}">
        <p14:creationId xmlns:p14="http://schemas.microsoft.com/office/powerpoint/2010/main" val="1399104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9220"/>
            <a:ext cx="8001000" cy="435512"/>
          </a:xfrm>
          <a:solidFill>
            <a:srgbClr val="366D00"/>
          </a:solidFill>
          <a:ln>
            <a:noFill/>
          </a:ln>
        </p:spPr>
        <p:txBody>
          <a:bodyPr/>
          <a:lstStyle/>
          <a:p>
            <a:pPr algn="r"/>
            <a:r>
              <a:rPr lang="en-US" sz="3200" dirty="0" smtClean="0">
                <a:solidFill>
                  <a:schemeClr val="accent3">
                    <a:lumMod val="40000"/>
                    <a:lumOff val="60000"/>
                  </a:schemeClr>
                </a:solidFill>
              </a:rPr>
              <a:t> </a:t>
            </a:r>
            <a:endParaRPr lang="en-US" sz="2800" dirty="0"/>
          </a:p>
        </p:txBody>
      </p:sp>
      <p:sp>
        <p:nvSpPr>
          <p:cNvPr id="3" name="Content Placeholder 2"/>
          <p:cNvSpPr>
            <a:spLocks noGrp="1"/>
          </p:cNvSpPr>
          <p:nvPr>
            <p:ph idx="1"/>
          </p:nvPr>
        </p:nvSpPr>
        <p:spPr>
          <a:xfrm>
            <a:off x="444605" y="1828800"/>
            <a:ext cx="7620000" cy="4343400"/>
          </a:xfrm>
        </p:spPr>
        <p:txBody>
          <a:bodyPr/>
          <a:lstStyle/>
          <a:p>
            <a:r>
              <a:rPr lang="en-US" sz="2000" dirty="0" smtClean="0"/>
              <a:t>“Making the Case for GeoSTEM Education”</a:t>
            </a:r>
          </a:p>
          <a:p>
            <a:r>
              <a:rPr lang="en-US" sz="2000" dirty="0" smtClean="0"/>
              <a:t>“An </a:t>
            </a:r>
            <a:r>
              <a:rPr lang="en-US" sz="2000" dirty="0"/>
              <a:t>Opportunity for Innovation </a:t>
            </a:r>
            <a:r>
              <a:rPr lang="en-US" sz="2000" dirty="0" smtClean="0"/>
              <a:t>in STEM </a:t>
            </a:r>
            <a:r>
              <a:rPr lang="en-US" sz="2000" dirty="0"/>
              <a:t>Education: </a:t>
            </a:r>
            <a:r>
              <a:rPr lang="en-US" sz="2000" dirty="0" smtClean="0"/>
              <a:t>GeoSTEM”</a:t>
            </a:r>
          </a:p>
          <a:p>
            <a:r>
              <a:rPr lang="en-US" sz="2000" dirty="0" smtClean="0"/>
              <a:t>“GeoSTEM</a:t>
            </a:r>
            <a:r>
              <a:rPr lang="en-US" sz="2000" dirty="0"/>
              <a:t>: Establishing a Geoscience </a:t>
            </a:r>
            <a:r>
              <a:rPr lang="en-US" sz="2000" dirty="0" smtClean="0"/>
              <a:t>and Remote </a:t>
            </a:r>
            <a:r>
              <a:rPr lang="en-US" sz="2000" dirty="0"/>
              <a:t>Sensing </a:t>
            </a:r>
            <a:r>
              <a:rPr lang="en-US" sz="2000" dirty="0" smtClean="0"/>
              <a:t>        Laboratory</a:t>
            </a:r>
            <a:r>
              <a:rPr lang="en-US"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005" y="3713656"/>
            <a:ext cx="2133600" cy="2762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695239"/>
            <a:ext cx="2178627" cy="2819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665011"/>
            <a:ext cx="2209800" cy="28597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81000"/>
            <a:ext cx="8001000" cy="848220"/>
          </a:xfrm>
          <a:prstGeom prst="rect">
            <a:avLst/>
          </a:prstGeom>
          <a:ln>
            <a:noFill/>
          </a:ln>
        </p:spPr>
      </p:pic>
      <p:sp>
        <p:nvSpPr>
          <p:cNvPr id="9" name="TextBox 8"/>
          <p:cNvSpPr txBox="1"/>
          <p:nvPr/>
        </p:nvSpPr>
        <p:spPr>
          <a:xfrm>
            <a:off x="5029201" y="1295400"/>
            <a:ext cx="3035404" cy="369332"/>
          </a:xfrm>
          <a:prstGeom prst="rect">
            <a:avLst/>
          </a:prstGeom>
          <a:noFill/>
        </p:spPr>
        <p:txBody>
          <a:bodyPr wrap="square" rtlCol="0">
            <a:spAutoFit/>
          </a:bodyPr>
          <a:lstStyle/>
          <a:p>
            <a:pPr algn="r"/>
            <a:r>
              <a:rPr lang="en-US" dirty="0" smtClean="0">
                <a:solidFill>
                  <a:schemeClr val="accent3">
                    <a:lumMod val="40000"/>
                    <a:lumOff val="60000"/>
                  </a:schemeClr>
                </a:solidFill>
              </a:rPr>
              <a:t>www.nestanet.org</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2606857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jdmoore\My Documents\My Pictures\einstein11.jpg"/>
          <p:cNvPicPr>
            <a:picLocks noChangeAspect="1" noChangeArrowheads="1"/>
          </p:cNvPicPr>
          <p:nvPr/>
        </p:nvPicPr>
        <p:blipFill>
          <a:blip r:embed="rId2" cstate="print"/>
          <a:srcRect/>
          <a:stretch>
            <a:fillRect/>
          </a:stretch>
        </p:blipFill>
        <p:spPr bwMode="auto">
          <a:xfrm>
            <a:off x="914400" y="2895600"/>
            <a:ext cx="3124200" cy="3655255"/>
          </a:xfrm>
          <a:prstGeom prst="rect">
            <a:avLst/>
          </a:prstGeom>
          <a:noFill/>
        </p:spPr>
      </p:pic>
      <p:sp>
        <p:nvSpPr>
          <p:cNvPr id="5" name="Cloud Callout 4"/>
          <p:cNvSpPr/>
          <p:nvPr/>
        </p:nvSpPr>
        <p:spPr>
          <a:xfrm>
            <a:off x="304800" y="228600"/>
            <a:ext cx="8610600" cy="2209800"/>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600" dirty="0" smtClean="0">
                <a:solidFill>
                  <a:schemeClr val="bg1"/>
                </a:solidFill>
              </a:rPr>
              <a:t>It is a miracle that curiosity survives formal education. </a:t>
            </a:r>
            <a:r>
              <a:rPr lang="en-US" sz="2400" b="1" dirty="0" smtClean="0">
                <a:solidFill>
                  <a:schemeClr val="bg1"/>
                </a:solidFill>
                <a:effectLst>
                  <a:outerShdw blurRad="38100" dist="38100" dir="2700000" algn="tl">
                    <a:srgbClr val="000000">
                      <a:alpha val="43137"/>
                    </a:srgbClr>
                  </a:outerShdw>
                </a:effectLst>
              </a:rPr>
              <a:t>  </a:t>
            </a:r>
            <a:r>
              <a:rPr lang="en-US" sz="2400" i="1" dirty="0" smtClean="0"/>
              <a:t>Albert Einstein</a:t>
            </a:r>
          </a:p>
        </p:txBody>
      </p:sp>
      <p:sp>
        <p:nvSpPr>
          <p:cNvPr id="4" name="Oval 3"/>
          <p:cNvSpPr/>
          <p:nvPr/>
        </p:nvSpPr>
        <p:spPr>
          <a:xfrm>
            <a:off x="4229100" y="5816243"/>
            <a:ext cx="3771900" cy="734612"/>
          </a:xfrm>
          <a:prstGeom prst="ellipse">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2950" y="5891161"/>
            <a:ext cx="3124200" cy="584775"/>
          </a:xfrm>
          <a:prstGeom prst="rect">
            <a:avLst/>
          </a:prstGeom>
          <a:noFill/>
        </p:spPr>
        <p:txBody>
          <a:bodyPr wrap="square" rtlCol="0">
            <a:spAutoFit/>
          </a:bodyPr>
          <a:lstStyle/>
          <a:p>
            <a:pPr algn="ctr"/>
            <a:r>
              <a:rPr lang="en-US" sz="1600" dirty="0" smtClean="0">
                <a:solidFill>
                  <a:schemeClr val="tx1">
                    <a:lumMod val="75000"/>
                    <a:lumOff val="25000"/>
                  </a:schemeClr>
                </a:solidFill>
                <a:effectLst>
                  <a:outerShdw blurRad="38100" dist="38100" dir="2700000" algn="tl">
                    <a:srgbClr val="000000">
                      <a:alpha val="43137"/>
                    </a:srgbClr>
                  </a:outerShdw>
                </a:effectLst>
              </a:rPr>
              <a:t>JOHN D. MOORE</a:t>
            </a:r>
          </a:p>
          <a:p>
            <a:pPr algn="ctr"/>
            <a:r>
              <a:rPr lang="en-US" sz="1600" dirty="0" smtClean="0">
                <a:solidFill>
                  <a:schemeClr val="tx1">
                    <a:lumMod val="75000"/>
                    <a:lumOff val="25000"/>
                  </a:schemeClr>
                </a:solidFill>
                <a:effectLst>
                  <a:outerShdw blurRad="38100" dist="38100" dir="2700000" algn="tl">
                    <a:srgbClr val="000000">
                      <a:alpha val="43137"/>
                    </a:srgbClr>
                  </a:outerShdw>
                </a:effectLst>
              </a:rPr>
              <a:t>mr.moore.john@gmail.com</a:t>
            </a:r>
            <a:endParaRPr lang="en-US" sz="1600" dirty="0">
              <a:solidFill>
                <a:schemeClr val="tx1">
                  <a:lumMod val="75000"/>
                  <a:lumOff val="2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362200"/>
            <a:ext cx="2181225" cy="3295650"/>
          </a:xfrm>
          <a:prstGeom prst="rect">
            <a:avLst/>
          </a:prstGeom>
          <a:ln w="38100">
            <a:solidFill>
              <a:schemeClr val="tx1"/>
            </a:solidFill>
          </a:ln>
        </p:spPr>
      </p:pic>
    </p:spTree>
    <p:extLst>
      <p:ext uri="{BB962C8B-B14F-4D97-AF65-F5344CB8AC3E}">
        <p14:creationId xmlns:p14="http://schemas.microsoft.com/office/powerpoint/2010/main" val="336763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33400"/>
            <a:ext cx="7620000" cy="1524000"/>
          </a:xfrm>
        </p:spPr>
        <p:txBody>
          <a:bodyPr/>
          <a:lstStyle/>
          <a:p>
            <a:pPr eaLnBrk="1" hangingPunct="1">
              <a:defRPr/>
            </a:pPr>
            <a:r>
              <a:rPr lang="en-US" dirty="0" smtClean="0">
                <a:effectLst>
                  <a:outerShdw blurRad="38100" dist="38100" dir="2700000" algn="tl">
                    <a:srgbClr val="000000">
                      <a:alpha val="43137"/>
                    </a:srgbClr>
                  </a:outerShdw>
                </a:effectLst>
              </a:rPr>
              <a:t>NGSS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latin typeface="+mn-lt"/>
              </a:rPr>
              <a:t>Shift in Pedagogy</a:t>
            </a:r>
          </a:p>
        </p:txBody>
      </p:sp>
      <p:sp>
        <p:nvSpPr>
          <p:cNvPr id="11267" name="Rectangle 3"/>
          <p:cNvSpPr>
            <a:spLocks noGrp="1" noChangeArrowheads="1"/>
          </p:cNvSpPr>
          <p:nvPr>
            <p:ph type="body" idx="1"/>
          </p:nvPr>
        </p:nvSpPr>
        <p:spPr>
          <a:xfrm>
            <a:off x="304800" y="2362200"/>
            <a:ext cx="7772400" cy="3886200"/>
          </a:xfrm>
        </p:spPr>
        <p:txBody>
          <a:bodyPr>
            <a:normAutofit fontScale="92500" lnSpcReduction="20000"/>
          </a:bodyPr>
          <a:lstStyle/>
          <a:p>
            <a:pPr eaLnBrk="1" hangingPunct="1">
              <a:buFont typeface="Wingdings" pitchFamily="2" charset="2"/>
              <a:buChar char="Ø"/>
            </a:pPr>
            <a:r>
              <a:rPr lang="en-US" sz="2800" dirty="0" smtClean="0"/>
              <a:t> </a:t>
            </a:r>
            <a:r>
              <a:rPr lang="en-US" sz="2600" dirty="0" smtClean="0"/>
              <a:t>K–12 Science Education should reflect the Real World Interconnections in Science.</a:t>
            </a:r>
          </a:p>
          <a:p>
            <a:pPr eaLnBrk="1" hangingPunct="1">
              <a:buFont typeface="Wingdings" pitchFamily="2" charset="2"/>
              <a:buChar char="Ø"/>
            </a:pPr>
            <a:r>
              <a:rPr lang="en-US" sz="2600" dirty="0" smtClean="0"/>
              <a:t> Using all practices and crosscutting concepts to teach all core ideas all year. </a:t>
            </a:r>
          </a:p>
          <a:p>
            <a:pPr eaLnBrk="1" hangingPunct="1">
              <a:buFont typeface="Wingdings" pitchFamily="2" charset="2"/>
              <a:buChar char="Ø"/>
            </a:pPr>
            <a:r>
              <a:rPr lang="en-US" sz="2600" dirty="0" smtClean="0"/>
              <a:t>Science Concepts build coherently across K–12. </a:t>
            </a:r>
          </a:p>
          <a:p>
            <a:pPr eaLnBrk="1" hangingPunct="1">
              <a:buFont typeface="Wingdings" pitchFamily="2" charset="2"/>
              <a:buChar char="Ø"/>
            </a:pPr>
            <a:r>
              <a:rPr lang="en-US" sz="2600" dirty="0" smtClean="0"/>
              <a:t>NGSS focus on deeper understanding and application of content. </a:t>
            </a:r>
          </a:p>
          <a:p>
            <a:pPr eaLnBrk="1" hangingPunct="1">
              <a:buFont typeface="Wingdings" pitchFamily="2" charset="2"/>
              <a:buChar char="Ø"/>
            </a:pPr>
            <a:r>
              <a:rPr lang="en-US" sz="2600" dirty="0" smtClean="0"/>
              <a:t>Science and Engineering are integrated in Science Education from K–12. </a:t>
            </a:r>
          </a:p>
          <a:p>
            <a:pPr eaLnBrk="1" hangingPunct="1">
              <a:buFont typeface="Wingdings" pitchFamily="2" charset="2"/>
              <a:buChar char="Ø"/>
            </a:pPr>
            <a:r>
              <a:rPr lang="en-US" sz="2600" dirty="0" smtClean="0"/>
              <a:t>Inclusion of the </a:t>
            </a:r>
            <a:r>
              <a:rPr lang="en-US" sz="3500" dirty="0" smtClean="0">
                <a:solidFill>
                  <a:srgbClr val="C00000"/>
                </a:solidFill>
                <a:effectLst>
                  <a:outerShdw blurRad="38100" dist="38100" dir="2700000" algn="tl">
                    <a:srgbClr val="000000">
                      <a:alpha val="43137"/>
                    </a:srgbClr>
                  </a:outerShdw>
                </a:effectLst>
              </a:rPr>
              <a:t>Earth and Space Sciences</a:t>
            </a:r>
            <a:r>
              <a:rPr lang="en-US" sz="2600" dirty="0" smtClean="0"/>
              <a:t>.</a:t>
            </a:r>
          </a:p>
        </p:txBody>
      </p:sp>
      <p:pic>
        <p:nvPicPr>
          <p:cNvPr id="11268" name="Picture 3" descr="NGSS_Graphic.png"/>
          <p:cNvPicPr>
            <a:picLocks noChangeAspect="1"/>
          </p:cNvPicPr>
          <p:nvPr/>
        </p:nvPicPr>
        <p:blipFill>
          <a:blip r:embed="rId2" cstate="print"/>
          <a:srcRect/>
          <a:stretch>
            <a:fillRect/>
          </a:stretch>
        </p:blipFill>
        <p:spPr bwMode="auto">
          <a:xfrm>
            <a:off x="5638800" y="304800"/>
            <a:ext cx="1814513" cy="1901825"/>
          </a:xfrm>
          <a:prstGeom prst="rect">
            <a:avLst/>
          </a:prstGeom>
          <a:noFill/>
          <a:ln w="9525">
            <a:noFill/>
            <a:miter lim="800000"/>
            <a:headEnd/>
            <a:tailEnd/>
          </a:ln>
        </p:spPr>
      </p:pic>
    </p:spTree>
    <p:extLst>
      <p:ext uri="{BB962C8B-B14F-4D97-AF65-F5344CB8AC3E}">
        <p14:creationId xmlns:p14="http://schemas.microsoft.com/office/powerpoint/2010/main" val="1853345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610600" cy="64008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5" name="TextBox 4"/>
          <p:cNvSpPr txBox="1"/>
          <p:nvPr/>
        </p:nvSpPr>
        <p:spPr>
          <a:xfrm>
            <a:off x="233638" y="304800"/>
            <a:ext cx="8077200" cy="6001643"/>
          </a:xfrm>
          <a:prstGeom prst="rect">
            <a:avLst/>
          </a:prstGeom>
          <a:noFill/>
          <a:ln>
            <a:noFill/>
          </a:ln>
        </p:spPr>
        <p:txBody>
          <a:bodyPr wrap="square" rtlCol="0">
            <a:spAutoFit/>
          </a:bodyPr>
          <a:lstStyle/>
          <a:p>
            <a:r>
              <a:rPr lang="en-US" sz="3200" dirty="0" smtClean="0"/>
              <a:t>As we face future</a:t>
            </a:r>
            <a:r>
              <a:rPr lang="en-US" dirty="0" smtClean="0"/>
              <a:t> </a:t>
            </a:r>
            <a:r>
              <a:rPr lang="en-US" sz="2000" b="1" dirty="0" smtClean="0">
                <a:solidFill>
                  <a:srgbClr val="C00000"/>
                </a:solidFill>
                <a:effectLst>
                  <a:outerShdw blurRad="38100" dist="38100" dir="2700000" algn="tl">
                    <a:srgbClr val="000000">
                      <a:alpha val="43137"/>
                    </a:srgbClr>
                  </a:outerShdw>
                </a:effectLst>
              </a:rPr>
              <a:t>natural and human generated hazards and disasters</a:t>
            </a:r>
            <a:r>
              <a:rPr lang="en-US" dirty="0" smtClean="0"/>
              <a:t>, the </a:t>
            </a:r>
            <a:r>
              <a:rPr lang="en-US" sz="2800" b="1" dirty="0" smtClean="0">
                <a:solidFill>
                  <a:schemeClr val="bg2">
                    <a:lumMod val="25000"/>
                  </a:schemeClr>
                </a:solidFill>
                <a:effectLst>
                  <a:outerShdw blurRad="38100" dist="38100" dir="2700000" algn="tl">
                    <a:srgbClr val="000000">
                      <a:alpha val="43137"/>
                    </a:srgbClr>
                  </a:outerShdw>
                </a:effectLst>
              </a:rPr>
              <a:t>Geosciences</a:t>
            </a:r>
            <a:r>
              <a:rPr lang="en-US" dirty="0" smtClean="0"/>
              <a:t> have a critical role in the public awareness, safety, and national security of our nation.  This past year, we have experienced volcanoes, earthquakes, tsunamis, hurricanes, tornadoes, and severe flooding, yet it is becoming increasing more difficult to find opportunities in </a:t>
            </a:r>
            <a:r>
              <a:rPr lang="en-US" sz="2000" b="1" dirty="0" smtClean="0">
                <a:solidFill>
                  <a:schemeClr val="accent4">
                    <a:lumMod val="50000"/>
                  </a:schemeClr>
                </a:solidFill>
                <a:effectLst>
                  <a:outerShdw blurRad="38100" dist="38100" dir="2700000" algn="tl">
                    <a:srgbClr val="000000">
                      <a:alpha val="43137"/>
                    </a:srgbClr>
                  </a:outerShdw>
                </a:effectLst>
              </a:rPr>
              <a:t>K-12 education</a:t>
            </a:r>
            <a:r>
              <a:rPr lang="en-US" sz="2000" dirty="0" smtClean="0">
                <a:solidFill>
                  <a:schemeClr val="accent4">
                    <a:lumMod val="50000"/>
                  </a:schemeClr>
                </a:solidFill>
              </a:rPr>
              <a:t> </a:t>
            </a:r>
            <a:r>
              <a:rPr lang="en-US" dirty="0" smtClean="0"/>
              <a:t>for students to engage in relevant related studies. What implications will this have on the </a:t>
            </a:r>
            <a:r>
              <a:rPr lang="en-US" sz="2000" b="1" dirty="0" smtClean="0">
                <a:solidFill>
                  <a:schemeClr val="accent1">
                    <a:lumMod val="75000"/>
                  </a:schemeClr>
                </a:solidFill>
                <a:effectLst>
                  <a:outerShdw blurRad="38100" dist="38100" dir="2700000" algn="tl">
                    <a:srgbClr val="000000">
                      <a:alpha val="43137"/>
                    </a:srgbClr>
                  </a:outerShdw>
                </a:effectLst>
              </a:rPr>
              <a:t>21</a:t>
            </a:r>
            <a:r>
              <a:rPr lang="en-US" sz="2000" b="1" baseline="30000" dirty="0" smtClean="0">
                <a:solidFill>
                  <a:schemeClr val="accent1">
                    <a:lumMod val="75000"/>
                  </a:schemeClr>
                </a:solidFill>
                <a:effectLst>
                  <a:outerShdw blurRad="38100" dist="38100" dir="2700000" algn="tl">
                    <a:srgbClr val="000000">
                      <a:alpha val="43137"/>
                    </a:srgbClr>
                  </a:outerShdw>
                </a:effectLst>
              </a:rPr>
              <a:t>st</a:t>
            </a:r>
            <a:r>
              <a:rPr lang="en-US" sz="2000" b="1" dirty="0" smtClean="0">
                <a:solidFill>
                  <a:schemeClr val="accent1">
                    <a:lumMod val="75000"/>
                  </a:schemeClr>
                </a:solidFill>
                <a:effectLst>
                  <a:outerShdw blurRad="38100" dist="38100" dir="2700000" algn="tl">
                    <a:srgbClr val="000000">
                      <a:alpha val="43137"/>
                    </a:srgbClr>
                  </a:outerShdw>
                </a:effectLst>
              </a:rPr>
              <a:t> Century workforce</a:t>
            </a:r>
            <a:r>
              <a:rPr lang="en-US" dirty="0" smtClean="0"/>
              <a:t>?  Teachers are using satellite and remote sensing technologies to incorporate </a:t>
            </a:r>
            <a:r>
              <a:rPr lang="en-US" sz="2000" b="1" dirty="0" smtClean="0">
                <a:solidFill>
                  <a:schemeClr val="accent4">
                    <a:lumMod val="50000"/>
                  </a:schemeClr>
                </a:solidFill>
                <a:effectLst>
                  <a:outerShdw blurRad="38100" dist="38100" dir="2700000" algn="tl">
                    <a:srgbClr val="000000">
                      <a:alpha val="43137"/>
                    </a:srgbClr>
                  </a:outerShdw>
                </a:effectLst>
              </a:rPr>
              <a:t>imagery, data, and real time observations</a:t>
            </a:r>
            <a:r>
              <a:rPr lang="en-US" sz="2000" b="1" dirty="0" smtClean="0">
                <a:effectLst>
                  <a:outerShdw blurRad="38100" dist="38100" dir="2700000" algn="tl">
                    <a:srgbClr val="000000">
                      <a:alpha val="43137"/>
                    </a:srgbClr>
                  </a:outerShdw>
                </a:effectLst>
              </a:rPr>
              <a:t> </a:t>
            </a:r>
            <a:r>
              <a:rPr lang="en-US" dirty="0" smtClean="0"/>
              <a:t>in the classroom. Geographic Information Systems content is being taught as a technical skill, and is used to develop “</a:t>
            </a:r>
            <a:r>
              <a:rPr lang="en-US" sz="2000" b="1" dirty="0" smtClean="0">
                <a:solidFill>
                  <a:srgbClr val="FF0000"/>
                </a:solidFill>
                <a:effectLst>
                  <a:outerShdw blurRad="38100" dist="38100" dir="2700000" algn="tl">
                    <a:srgbClr val="000000">
                      <a:alpha val="43137"/>
                    </a:srgbClr>
                  </a:outerShdw>
                </a:effectLst>
              </a:rPr>
              <a:t>Geospatial Thinking</a:t>
            </a:r>
            <a:r>
              <a:rPr lang="en-US" dirty="0" smtClean="0"/>
              <a:t>” in problem solving.  </a:t>
            </a:r>
            <a:r>
              <a:rPr lang="en-US" i="1" dirty="0" smtClean="0"/>
              <a:t>Today</a:t>
            </a:r>
            <a:r>
              <a:rPr lang="en-US" dirty="0" smtClean="0"/>
              <a:t>, pre-college students and teachers are collaborating with the commercial aerospace industry and NASA to build “CubeSats”, ready for spaceflight, creating authentic science experiences.  Students are engaged in observing the Earth and </a:t>
            </a:r>
            <a:r>
              <a:rPr lang="en-US" b="1" dirty="0" smtClean="0">
                <a:solidFill>
                  <a:schemeClr val="accent1">
                    <a:lumMod val="75000"/>
                  </a:schemeClr>
                </a:solidFill>
                <a:effectLst>
                  <a:outerShdw blurRad="38100" dist="38100" dir="2700000" algn="tl">
                    <a:srgbClr val="000000">
                      <a:alpha val="43137"/>
                    </a:srgbClr>
                  </a:outerShdw>
                </a:effectLst>
              </a:rPr>
              <a:t>visualizing </a:t>
            </a:r>
            <a:r>
              <a:rPr lang="en-US" b="1" i="1" dirty="0" smtClean="0">
                <a:solidFill>
                  <a:schemeClr val="accent1">
                    <a:lumMod val="75000"/>
                  </a:schemeClr>
                </a:solidFill>
                <a:effectLst>
                  <a:outerShdw blurRad="38100" dist="38100" dir="2700000" algn="tl">
                    <a:srgbClr val="000000">
                      <a:alpha val="43137"/>
                    </a:srgbClr>
                  </a:outerShdw>
                </a:effectLst>
              </a:rPr>
              <a:t>their</a:t>
            </a:r>
            <a:r>
              <a:rPr lang="en-US" b="1" dirty="0" smtClean="0">
                <a:solidFill>
                  <a:schemeClr val="accent1">
                    <a:lumMod val="75000"/>
                  </a:schemeClr>
                </a:solidFill>
                <a:effectLst>
                  <a:outerShdw blurRad="38100" dist="38100" dir="2700000" algn="tl">
                    <a:srgbClr val="000000">
                      <a:alpha val="43137"/>
                    </a:srgbClr>
                  </a:outerShdw>
                </a:effectLst>
              </a:rPr>
              <a:t> future</a:t>
            </a:r>
            <a:r>
              <a:rPr lang="en-US" dirty="0" smtClean="0"/>
              <a:t>. Our community has an opportunity to inform policy makers in the development of emerging national </a:t>
            </a:r>
            <a:r>
              <a:rPr lang="en-US" sz="2400" b="1" dirty="0" smtClean="0">
                <a:solidFill>
                  <a:srgbClr val="002060"/>
                </a:solidFill>
                <a:effectLst>
                  <a:outerShdw blurRad="38100" dist="38100" dir="2700000" algn="tl">
                    <a:srgbClr val="000000">
                      <a:alpha val="43137"/>
                    </a:srgbClr>
                  </a:outerShdw>
                </a:effectLst>
              </a:rPr>
              <a:t>STEM Education initiatives</a:t>
            </a:r>
            <a:r>
              <a:rPr lang="en-US" dirty="0" smtClean="0"/>
              <a:t>.  The interdisciplinary nature of our discipline lends itself to providing the required leadership. Therefore, it is imperative that any plan for “</a:t>
            </a:r>
            <a:r>
              <a:rPr lang="en-US" sz="2000" b="1" i="1" dirty="0" smtClean="0">
                <a:solidFill>
                  <a:schemeClr val="accent6">
                    <a:lumMod val="50000"/>
                  </a:schemeClr>
                </a:solidFill>
              </a:rPr>
              <a:t>Creating a National Strategy for Environmental Intelligence</a:t>
            </a:r>
            <a:r>
              <a:rPr lang="en-US" dirty="0" smtClean="0"/>
              <a:t>” highlight education as a fundamental component.         </a:t>
            </a:r>
            <a:endParaRPr lang="en-US" sz="1400" dirty="0"/>
          </a:p>
        </p:txBody>
      </p:sp>
      <p:sp>
        <p:nvSpPr>
          <p:cNvPr id="6" name="Rectangle 5"/>
          <p:cNvSpPr/>
          <p:nvPr/>
        </p:nvSpPr>
        <p:spPr>
          <a:xfrm>
            <a:off x="2362200" y="6246911"/>
            <a:ext cx="4191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08014" y="6243934"/>
            <a:ext cx="4099371" cy="307777"/>
          </a:xfrm>
          <a:prstGeom prst="rect">
            <a:avLst/>
          </a:prstGeom>
          <a:noFill/>
        </p:spPr>
        <p:txBody>
          <a:bodyPr wrap="square" rtlCol="0">
            <a:spAutoFit/>
          </a:bodyPr>
          <a:lstStyle/>
          <a:p>
            <a:pPr algn="ctr"/>
            <a:r>
              <a:rPr lang="en-US" sz="1400" dirty="0" smtClean="0">
                <a:solidFill>
                  <a:schemeClr val="bg1"/>
                </a:solidFill>
              </a:rPr>
              <a:t>(The Forum On Earth Observations V , 14 June 2011)</a:t>
            </a:r>
            <a:endParaRPr lang="en-US" sz="1400" dirty="0">
              <a:solidFill>
                <a:schemeClr val="bg1"/>
              </a:solidFill>
            </a:endParaRPr>
          </a:p>
        </p:txBody>
      </p:sp>
    </p:spTree>
    <p:extLst>
      <p:ext uri="{BB962C8B-B14F-4D97-AF65-F5344CB8AC3E}">
        <p14:creationId xmlns:p14="http://schemas.microsoft.com/office/powerpoint/2010/main" val="4294474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vs. </a:t>
            </a:r>
            <a:br>
              <a:rPr lang="en-US" dirty="0" smtClean="0"/>
            </a:br>
            <a:r>
              <a:rPr lang="en-US" dirty="0" smtClean="0"/>
              <a:t>SCIENCE EDUCATION</a:t>
            </a:r>
            <a:endParaRPr lang="en-US" dirty="0"/>
          </a:p>
        </p:txBody>
      </p:sp>
      <p:sp>
        <p:nvSpPr>
          <p:cNvPr id="3" name="Content Placeholder 2"/>
          <p:cNvSpPr>
            <a:spLocks noGrp="1"/>
          </p:cNvSpPr>
          <p:nvPr>
            <p:ph idx="1"/>
          </p:nvPr>
        </p:nvSpPr>
        <p:spPr>
          <a:xfrm>
            <a:off x="457200" y="1828800"/>
            <a:ext cx="7620000" cy="4114800"/>
          </a:xfrm>
        </p:spPr>
        <p:txBody>
          <a:bodyPr>
            <a:normAutofit/>
          </a:bodyPr>
          <a:lstStyle/>
          <a:p>
            <a:r>
              <a:rPr lang="en-US" sz="3200" dirty="0" smtClean="0"/>
              <a:t>National Economy</a:t>
            </a:r>
          </a:p>
          <a:p>
            <a:r>
              <a:rPr lang="en-US" sz="3200" dirty="0" smtClean="0"/>
              <a:t>National Security</a:t>
            </a:r>
          </a:p>
          <a:p>
            <a:r>
              <a:rPr lang="en-US" sz="3200" dirty="0" smtClean="0"/>
              <a:t>National Geoscience </a:t>
            </a:r>
          </a:p>
          <a:p>
            <a:pPr marL="114300" indent="0">
              <a:buNone/>
            </a:pPr>
            <a:r>
              <a:rPr lang="en-US" sz="3200" dirty="0"/>
              <a:t> </a:t>
            </a:r>
            <a:r>
              <a:rPr lang="en-US" sz="3200" dirty="0" smtClean="0"/>
              <a:t> Related Events</a:t>
            </a:r>
            <a:endParaRPr lang="en-US" sz="3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981199"/>
            <a:ext cx="3675185" cy="4768655"/>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178105"/>
            <a:ext cx="3429000" cy="2571750"/>
          </a:xfrm>
          <a:prstGeom prst="rect">
            <a:avLst/>
          </a:prstGeom>
          <a:ln>
            <a:solidFill>
              <a:schemeClr val="tx1"/>
            </a:solidFill>
          </a:ln>
        </p:spPr>
      </p:pic>
    </p:spTree>
    <p:extLst>
      <p:ext uri="{BB962C8B-B14F-4D97-AF65-F5344CB8AC3E}">
        <p14:creationId xmlns:p14="http://schemas.microsoft.com/office/powerpoint/2010/main" val="274125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45887557"/>
              </p:ext>
            </p:extLst>
          </p:nvPr>
        </p:nvGraphicFramePr>
        <p:xfrm>
          <a:off x="152400" y="152400"/>
          <a:ext cx="88392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1000" y="4038600"/>
            <a:ext cx="3352800" cy="2123658"/>
          </a:xfrm>
          <a:prstGeom prst="rect">
            <a:avLst/>
          </a:prstGeom>
          <a:noFill/>
        </p:spPr>
        <p:txBody>
          <a:bodyPr wrap="square" rtlCol="0">
            <a:spAutoFit/>
          </a:bodyPr>
          <a:lstStyle/>
          <a:p>
            <a:r>
              <a:rPr lang="en-US" sz="4400" dirty="0" smtClean="0">
                <a:solidFill>
                  <a:schemeClr val="accent1">
                    <a:lumMod val="75000"/>
                  </a:schemeClr>
                </a:solidFill>
                <a:effectLst>
                  <a:outerShdw blurRad="38100" dist="38100" dir="2700000" algn="tl">
                    <a:srgbClr val="000000">
                      <a:alpha val="43137"/>
                    </a:srgbClr>
                  </a:outerShdw>
                </a:effectLst>
              </a:rPr>
              <a:t>Future Workforce Development</a:t>
            </a:r>
            <a:endParaRPr lang="en-US" sz="44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62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68880554"/>
              </p:ext>
            </p:extLst>
          </p:nvPr>
        </p:nvGraphicFramePr>
        <p:xfrm>
          <a:off x="228600" y="345251"/>
          <a:ext cx="8001000" cy="6284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269312" y="2590800"/>
            <a:ext cx="4191000" cy="2062103"/>
          </a:xfrm>
          <a:prstGeom prst="rect">
            <a:avLst/>
          </a:prstGeom>
          <a:noFill/>
        </p:spPr>
        <p:txBody>
          <a:bodyPr wrap="square" rtlCol="0">
            <a:spAutoFit/>
          </a:bodyPr>
          <a:lstStyle/>
          <a:p>
            <a:pPr algn="ctr"/>
            <a:r>
              <a:rPr lang="en-US" sz="4800" dirty="0" smtClean="0">
                <a:solidFill>
                  <a:schemeClr val="accent1">
                    <a:lumMod val="75000"/>
                  </a:schemeClr>
                </a:solidFill>
                <a:effectLst>
                  <a:outerShdw blurRad="38100" dist="38100" dir="2700000" algn="tl">
                    <a:srgbClr val="000000">
                      <a:alpha val="43137"/>
                    </a:srgbClr>
                  </a:outerShdw>
                </a:effectLst>
              </a:rPr>
              <a:t>EXPERIENCE </a:t>
            </a:r>
            <a:r>
              <a:rPr lang="en-US" sz="2400" dirty="0" smtClean="0">
                <a:solidFill>
                  <a:schemeClr val="accent1">
                    <a:lumMod val="75000"/>
                  </a:schemeClr>
                </a:solidFill>
                <a:effectLst>
                  <a:outerShdw blurRad="38100" dist="38100" dir="2700000" algn="tl">
                    <a:srgbClr val="000000">
                      <a:alpha val="43137"/>
                    </a:srgbClr>
                  </a:outerShdw>
                </a:effectLst>
              </a:rPr>
              <a:t>and</a:t>
            </a:r>
          </a:p>
          <a:p>
            <a:pPr algn="ctr"/>
            <a:r>
              <a:rPr lang="en-US" sz="4800" dirty="0" smtClean="0">
                <a:solidFill>
                  <a:schemeClr val="accent1">
                    <a:lumMod val="75000"/>
                  </a:schemeClr>
                </a:solidFill>
                <a:effectLst>
                  <a:outerShdw blurRad="38100" dist="38100" dir="2700000" algn="tl">
                    <a:srgbClr val="000000">
                      <a:alpha val="43137"/>
                    </a:srgbClr>
                  </a:outerShdw>
                </a:effectLst>
              </a:rPr>
              <a:t>LEADERSHIP</a:t>
            </a:r>
          </a:p>
          <a:p>
            <a:pPr algn="ct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787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134" y="304800"/>
            <a:ext cx="5791200" cy="1020762"/>
          </a:xfrm>
          <a:noFill/>
          <a:ln w="38100">
            <a:noFill/>
          </a:ln>
          <a:effectLst>
            <a:glow rad="63500">
              <a:schemeClr val="accent1">
                <a:satMod val="175000"/>
                <a:alpha val="40000"/>
              </a:schemeClr>
            </a:glow>
          </a:effectLst>
          <a:scene3d>
            <a:camera prst="orthographicFront"/>
            <a:lightRig rig="threePt" dir="t"/>
          </a:scene3d>
          <a:sp3d>
            <a:bevelT w="114300" prst="artDeco"/>
          </a:sp3d>
        </p:spPr>
        <p:txBody>
          <a:bodyPr/>
          <a:lstStyle/>
          <a:p>
            <a:r>
              <a:rPr lang="en-US" sz="4400" dirty="0" smtClean="0">
                <a:effectLst>
                  <a:outerShdw blurRad="38100" dist="38100" dir="2700000" algn="tl">
                    <a:srgbClr val="000000">
                      <a:alpha val="43137"/>
                    </a:srgbClr>
                  </a:outerShdw>
                </a:effectLst>
                <a:latin typeface="+mn-lt"/>
              </a:rPr>
              <a:t>Geoscience Literacy</a:t>
            </a:r>
            <a:endParaRPr lang="en-US" sz="44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200" y="1981200"/>
            <a:ext cx="7467600" cy="4572000"/>
          </a:xfrm>
        </p:spPr>
        <p:txBody>
          <a:bodyPr>
            <a:normAutofit/>
          </a:bodyPr>
          <a:lstStyle/>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Font typeface="Wingdings" pitchFamily="2" charset="2"/>
              <a:buChar char="Ø"/>
            </a:pPr>
            <a:r>
              <a:rPr lang="en-US" sz="2800" dirty="0" smtClean="0"/>
              <a:t>Earth</a:t>
            </a:r>
          </a:p>
          <a:p>
            <a:pPr>
              <a:buFont typeface="Wingdings" pitchFamily="2" charset="2"/>
              <a:buChar char="Ø"/>
            </a:pPr>
            <a:r>
              <a:rPr lang="en-US" sz="2800" dirty="0" smtClean="0"/>
              <a:t>Oceans</a:t>
            </a:r>
          </a:p>
          <a:p>
            <a:pPr>
              <a:buFont typeface="Wingdings" pitchFamily="2" charset="2"/>
              <a:buChar char="Ø"/>
            </a:pPr>
            <a:r>
              <a:rPr lang="en-US" sz="2800" dirty="0" smtClean="0"/>
              <a:t>Atmosphere</a:t>
            </a:r>
          </a:p>
          <a:p>
            <a:pPr>
              <a:buFont typeface="Wingdings" pitchFamily="2" charset="2"/>
              <a:buChar char="Ø"/>
            </a:pPr>
            <a:r>
              <a:rPr lang="en-US" sz="2800" dirty="0" smtClean="0"/>
              <a:t>Climate</a:t>
            </a:r>
          </a:p>
          <a:p>
            <a:pPr>
              <a:buFont typeface="Wingdings" pitchFamily="2" charset="2"/>
              <a:buChar char="Ø"/>
            </a:pPr>
            <a:r>
              <a:rPr lang="en-US" sz="2800" dirty="0" smtClean="0"/>
              <a:t>Energy</a:t>
            </a:r>
            <a:endParaRPr lang="en-US" sz="2800" dirty="0"/>
          </a:p>
        </p:txBody>
      </p:sp>
      <p:pic>
        <p:nvPicPr>
          <p:cNvPr id="4" name="Picture 3" descr="Atmosphere Literacy.bmp"/>
          <p:cNvPicPr>
            <a:picLocks noChangeAspect="1"/>
          </p:cNvPicPr>
          <p:nvPr/>
        </p:nvPicPr>
        <p:blipFill>
          <a:blip r:embed="rId2" cstate="print"/>
          <a:stretch>
            <a:fillRect/>
          </a:stretch>
        </p:blipFill>
        <p:spPr>
          <a:xfrm>
            <a:off x="3200400" y="1454097"/>
            <a:ext cx="1366524" cy="2884883"/>
          </a:xfrm>
          <a:prstGeom prst="rect">
            <a:avLst/>
          </a:prstGeom>
          <a:ln w="19050">
            <a:solidFill>
              <a:schemeClr val="tx1"/>
            </a:solidFill>
          </a:ln>
        </p:spPr>
      </p:pic>
      <p:pic>
        <p:nvPicPr>
          <p:cNvPr id="5" name="Picture 4" descr="climate_literacy_framework_cov_v2.png"/>
          <p:cNvPicPr>
            <a:picLocks noChangeAspect="1"/>
          </p:cNvPicPr>
          <p:nvPr/>
        </p:nvPicPr>
        <p:blipFill>
          <a:blip r:embed="rId3" cstate="print"/>
          <a:stretch>
            <a:fillRect/>
          </a:stretch>
        </p:blipFill>
        <p:spPr>
          <a:xfrm>
            <a:off x="6575927" y="1443381"/>
            <a:ext cx="1297180" cy="2895600"/>
          </a:xfrm>
          <a:prstGeom prst="rect">
            <a:avLst/>
          </a:prstGeom>
          <a:ln w="19050">
            <a:solidFill>
              <a:schemeClr val="tx1"/>
            </a:solidFill>
          </a:ln>
        </p:spPr>
      </p:pic>
      <p:pic>
        <p:nvPicPr>
          <p:cNvPr id="7" name="Picture 6" descr="Earth Science Literacy.jpg"/>
          <p:cNvPicPr>
            <a:picLocks noChangeAspect="1"/>
          </p:cNvPicPr>
          <p:nvPr/>
        </p:nvPicPr>
        <p:blipFill>
          <a:blip r:embed="rId4" cstate="print"/>
          <a:stretch>
            <a:fillRect/>
          </a:stretch>
        </p:blipFill>
        <p:spPr>
          <a:xfrm>
            <a:off x="3167023" y="4522250"/>
            <a:ext cx="1676400" cy="2165350"/>
          </a:xfrm>
          <a:prstGeom prst="rect">
            <a:avLst/>
          </a:prstGeom>
          <a:ln w="12700">
            <a:solidFill>
              <a:schemeClr val="bg1">
                <a:lumMod val="50000"/>
                <a:lumOff val="50000"/>
              </a:schemeClr>
            </a:solidFill>
          </a:ln>
        </p:spPr>
      </p:pic>
      <p:pic>
        <p:nvPicPr>
          <p:cNvPr id="8" name="Picture 7" descr="ocean_literacy.jpg"/>
          <p:cNvPicPr>
            <a:picLocks noChangeAspect="1"/>
          </p:cNvPicPr>
          <p:nvPr/>
        </p:nvPicPr>
        <p:blipFill>
          <a:blip r:embed="rId5" cstate="print"/>
          <a:stretch>
            <a:fillRect/>
          </a:stretch>
        </p:blipFill>
        <p:spPr>
          <a:xfrm>
            <a:off x="4958815" y="1452090"/>
            <a:ext cx="1330519" cy="2886891"/>
          </a:xfrm>
          <a:prstGeom prst="rect">
            <a:avLst/>
          </a:prstGeom>
          <a:ln w="19050">
            <a:solidFill>
              <a:schemeClr val="tx1"/>
            </a:solidFill>
          </a:ln>
        </p:spPr>
      </p:pic>
      <p:pic>
        <p:nvPicPr>
          <p:cNvPr id="9" name="Picture 8" descr="Energy Literacy.jpg"/>
          <p:cNvPicPr>
            <a:picLocks noChangeAspect="1"/>
          </p:cNvPicPr>
          <p:nvPr/>
        </p:nvPicPr>
        <p:blipFill>
          <a:blip r:embed="rId6" cstate="print"/>
          <a:stretch>
            <a:fillRect/>
          </a:stretch>
        </p:blipFill>
        <p:spPr>
          <a:xfrm>
            <a:off x="5334000" y="4763694"/>
            <a:ext cx="2209800" cy="1682461"/>
          </a:xfrm>
          <a:prstGeom prst="rect">
            <a:avLst/>
          </a:prstGeom>
          <a:ln w="12700">
            <a:solidFill>
              <a:schemeClr val="tx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36" y="1219200"/>
            <a:ext cx="2658140" cy="2286000"/>
          </a:xfrm>
          <a:prstGeom prst="rect">
            <a:avLst/>
          </a:prstGeom>
        </p:spPr>
      </p:pic>
    </p:spTree>
    <p:extLst>
      <p:ext uri="{BB962C8B-B14F-4D97-AF65-F5344CB8AC3E}">
        <p14:creationId xmlns:p14="http://schemas.microsoft.com/office/powerpoint/2010/main" val="4263492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00" y="23812"/>
            <a:ext cx="970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03619" y="1981200"/>
            <a:ext cx="1954381" cy="646331"/>
          </a:xfrm>
          <a:prstGeom prst="rect">
            <a:avLst/>
          </a:prstGeom>
          <a:noFill/>
        </p:spPr>
        <p:txBody>
          <a:bodyPr wrap="none" rtlCol="0">
            <a:spAutoFit/>
          </a:bodyPr>
          <a:lstStyle/>
          <a:p>
            <a:pPr fontAlgn="base">
              <a:spcBef>
                <a:spcPct val="0"/>
              </a:spcBef>
              <a:spcAft>
                <a:spcPct val="0"/>
              </a:spcAft>
            </a:pPr>
            <a:r>
              <a:rPr lang="en-US" sz="3600" dirty="0" smtClean="0">
                <a:solidFill>
                  <a:srgbClr val="000000"/>
                </a:solidFill>
              </a:rPr>
              <a:t>Big Data</a:t>
            </a:r>
            <a:endParaRPr lang="en-US" sz="3600" dirty="0">
              <a:solidFill>
                <a:srgbClr val="000000"/>
              </a:solidFill>
            </a:endParaRPr>
          </a:p>
        </p:txBody>
      </p:sp>
    </p:spTree>
    <p:extLst>
      <p:ext uri="{BB962C8B-B14F-4D97-AF65-F5344CB8AC3E}">
        <p14:creationId xmlns:p14="http://schemas.microsoft.com/office/powerpoint/2010/main" val="28979446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1131</TotalTime>
  <Words>789</Words>
  <Application>Microsoft Office PowerPoint</Application>
  <PresentationFormat>On-screen Show (4:3)</PresentationFormat>
  <Paragraphs>128</Paragraphs>
  <Slides>28</Slides>
  <Notes>3</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Adjacency</vt:lpstr>
      <vt:lpstr>Apex</vt:lpstr>
      <vt:lpstr>Default Design</vt:lpstr>
      <vt:lpstr>Developing a Geoscience and Remote Sensing Laboratory as a Pathway to Earth SySTEM Education</vt:lpstr>
      <vt:lpstr>National Initiatives</vt:lpstr>
      <vt:lpstr>NGSS … Shift in Pedagogy</vt:lpstr>
      <vt:lpstr>PowerPoint Presentation</vt:lpstr>
      <vt:lpstr>SCIENCE vs.  SCIENCE EDUCATION</vt:lpstr>
      <vt:lpstr>PowerPoint Presentation</vt:lpstr>
      <vt:lpstr>PowerPoint Presentation</vt:lpstr>
      <vt:lpstr>Geoscience Literacy</vt:lpstr>
      <vt:lpstr>PowerPoint Presentation</vt:lpstr>
      <vt:lpstr>PowerPoint Presentation</vt:lpstr>
      <vt:lpstr>LET THE FUTURE BEGIN</vt:lpstr>
      <vt:lpstr>PowerPoint Presentation</vt:lpstr>
      <vt:lpstr>Earth SySTEM  Education*</vt:lpstr>
      <vt:lpstr>Geoscience and Earth Systems  STEM Education: Earth SySTEM </vt:lpstr>
      <vt:lpstr>Science -Technology -Engineering – Mathematics Next Generation Earth Systems Education</vt:lpstr>
      <vt:lpstr>PowerPoint Presentation</vt:lpstr>
      <vt:lpstr>SPACE-EARTH : EARTH-SPACE</vt:lpstr>
      <vt:lpstr>PowerPoint Presentation</vt:lpstr>
      <vt:lpstr>PowerPoint Presentation</vt:lpstr>
      <vt:lpstr>Real Time ISS HD Imagery</vt:lpstr>
      <vt:lpstr>PowerPoint Presentation</vt:lpstr>
      <vt:lpstr>To Observe the Earth and         Visualize the Future …</vt:lpstr>
      <vt:lpstr> Prepare and Inspire</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Geoscience and Remote Sensing Laboratory as a Pathway to GeoSTEM Education</dc:title>
  <dc:creator>John D. Moore</dc:creator>
  <cp:lastModifiedBy>Margaret Mooney</cp:lastModifiedBy>
  <cp:revision>71</cp:revision>
  <dcterms:created xsi:type="dcterms:W3CDTF">2014-03-27T14:01:59Z</dcterms:created>
  <dcterms:modified xsi:type="dcterms:W3CDTF">2014-08-14T17:58:21Z</dcterms:modified>
</cp:coreProperties>
</file>